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485" r:id="rId3"/>
    <p:sldId id="488" r:id="rId4"/>
    <p:sldId id="487" r:id="rId5"/>
    <p:sldId id="462" r:id="rId6"/>
    <p:sldId id="463" r:id="rId7"/>
    <p:sldId id="464" r:id="rId8"/>
    <p:sldId id="465" r:id="rId9"/>
    <p:sldId id="466" r:id="rId10"/>
    <p:sldId id="469" r:id="rId11"/>
    <p:sldId id="388" r:id="rId12"/>
    <p:sldId id="389" r:id="rId13"/>
    <p:sldId id="486" r:id="rId14"/>
    <p:sldId id="423" r:id="rId15"/>
    <p:sldId id="424" r:id="rId16"/>
    <p:sldId id="425" r:id="rId17"/>
    <p:sldId id="426" r:id="rId18"/>
    <p:sldId id="427" r:id="rId19"/>
    <p:sldId id="428" r:id="rId20"/>
    <p:sldId id="429" r:id="rId21"/>
    <p:sldId id="430" r:id="rId22"/>
    <p:sldId id="433" r:id="rId23"/>
    <p:sldId id="434" r:id="rId24"/>
    <p:sldId id="432" r:id="rId25"/>
    <p:sldId id="435" r:id="rId26"/>
    <p:sldId id="437" r:id="rId27"/>
    <p:sldId id="436" r:id="rId28"/>
    <p:sldId id="431" r:id="rId29"/>
    <p:sldId id="438" r:id="rId30"/>
    <p:sldId id="439" r:id="rId31"/>
    <p:sldId id="440" r:id="rId32"/>
    <p:sldId id="441" r:id="rId33"/>
    <p:sldId id="407" r:id="rId34"/>
    <p:sldId id="442" r:id="rId35"/>
    <p:sldId id="447" r:id="rId36"/>
    <p:sldId id="443" r:id="rId37"/>
    <p:sldId id="445" r:id="rId38"/>
    <p:sldId id="444" r:id="rId39"/>
    <p:sldId id="448" r:id="rId40"/>
    <p:sldId id="449" r:id="rId41"/>
    <p:sldId id="450" r:id="rId42"/>
    <p:sldId id="451" r:id="rId43"/>
    <p:sldId id="452" r:id="rId44"/>
    <p:sldId id="479" r:id="rId45"/>
    <p:sldId id="481" r:id="rId46"/>
    <p:sldId id="482" r:id="rId47"/>
    <p:sldId id="484" r:id="rId48"/>
    <p:sldId id="480" r:id="rId49"/>
    <p:sldId id="456" r:id="rId50"/>
    <p:sldId id="453" r:id="rId51"/>
    <p:sldId id="483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BD4"/>
    <a:srgbClr val="006600"/>
    <a:srgbClr val="6CA927"/>
    <a:srgbClr val="F6FFEC"/>
    <a:srgbClr val="DDFAB8"/>
    <a:srgbClr val="EFFFEF"/>
    <a:srgbClr val="FCD8E0"/>
    <a:srgbClr val="CCFFCC"/>
    <a:srgbClr val="DAFADF"/>
    <a:srgbClr val="ECD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3" autoAdjust="0"/>
    <p:restoredTop sz="92552" autoAdjust="0"/>
  </p:normalViewPr>
  <p:slideViewPr>
    <p:cSldViewPr>
      <p:cViewPr varScale="1">
        <p:scale>
          <a:sx n="89" d="100"/>
          <a:sy n="89" d="100"/>
        </p:scale>
        <p:origin x="858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3CA6B75-6E79-4508-8E12-AEA972FC98C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34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BC270-E27C-48CA-BB88-90D3E620689A}" type="datetimeFigureOut">
              <a:rPr lang="en-US" smtClean="0"/>
              <a:pPr/>
              <a:t>3/27/2022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D81CB-34D1-4E99-AF34-02AB8B54E6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78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D81CB-34D1-4E99-AF34-02AB8B54E63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23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:</a:t>
            </a:r>
            <a:r>
              <a:rPr lang="en-US" altLang="zh-TW" baseline="0" dirty="0" smtClean="0"/>
              <a:t> B413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D81CB-34D1-4E99-AF34-02AB8B54E63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56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:</a:t>
            </a:r>
            <a:r>
              <a:rPr lang="en-US" altLang="zh-TW" baseline="0" dirty="0" smtClean="0"/>
              <a:t> B413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D81CB-34D1-4E99-AF34-02AB8B54E63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02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152400"/>
            <a:ext cx="7010400" cy="917575"/>
          </a:xfrm>
        </p:spPr>
        <p:txBody>
          <a:bodyPr/>
          <a:lstStyle>
            <a:lvl1pPr algn="ctr">
              <a:defRPr b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/>
          <a:lstStyle>
            <a:lvl1pPr marL="0" indent="0" algn="ctr">
              <a:buFontTx/>
              <a:buNone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04800" y="6553200"/>
            <a:ext cx="2133600" cy="228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203848" y="6581361"/>
            <a:ext cx="5847184" cy="304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TW" altLang="en-US" dirty="0" smtClean="0"/>
              <a:t>本投影片改編自</a:t>
            </a:r>
            <a:r>
              <a:rPr lang="en-US" altLang="zh-TW" dirty="0" smtClean="0"/>
              <a:t>:</a:t>
            </a:r>
            <a:r>
              <a:rPr lang="en-US" altLang="zh-TW" sz="1400" dirty="0" smtClean="0"/>
              <a:t>Excel VBA</a:t>
            </a:r>
            <a:r>
              <a:rPr lang="zh-TW" altLang="en-US" sz="1400" dirty="0" smtClean="0"/>
              <a:t>基礎必修課</a:t>
            </a:r>
            <a:r>
              <a:rPr lang="en-US" altLang="zh-TW" sz="1400" dirty="0" smtClean="0"/>
              <a:t>,ISBN</a:t>
            </a:r>
            <a:r>
              <a:rPr lang="zh-TW" altLang="en-US" sz="1400" dirty="0" smtClean="0"/>
              <a:t>：</a:t>
            </a:r>
            <a:r>
              <a:rPr lang="en-US" altLang="zh-TW" sz="1400" dirty="0" smtClean="0"/>
              <a:t>9789865022242</a:t>
            </a:r>
            <a:endParaRPr lang="zh-TW" altLang="en-US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04999"/>
            <a:ext cx="5486400" cy="2822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581BDC-D892-42F9-B4E7-EB9059E55CC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81303-A840-4FCD-A5FD-4735DA0A4CA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0"/>
            <a:ext cx="2057400" cy="3352800"/>
          </a:xfrm>
        </p:spPr>
        <p:txBody>
          <a:bodyPr vert="eaVert"/>
          <a:lstStyle>
            <a:lvl1pPr>
              <a:defRPr>
                <a:solidFill>
                  <a:srgbClr val="000000"/>
                </a:solidFill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0"/>
            <a:ext cx="6019800" cy="3352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C07928-0C4C-4831-AA89-EAC4E92158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effectLst/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  <a:lvl2pPr>
              <a:defRPr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fld id="{49B450A9-9335-4EE2-8669-30622AC6C0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177612E-D45A-41D4-B309-86DBB4049933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0" y="1265882"/>
            <a:ext cx="9144000" cy="2952328"/>
          </a:xfrm>
          <a:solidFill>
            <a:srgbClr val="EBFBD4"/>
          </a:solidFill>
        </p:spPr>
        <p:txBody>
          <a:bodyPr/>
          <a:lstStyle/>
          <a:p>
            <a:pPr marL="0" indent="0" algn="l" eaLnBrk="1" hangingPunct="1">
              <a:lnSpc>
                <a:spcPct val="115000"/>
              </a:lnSpc>
              <a:buNone/>
              <a:defRPr/>
            </a:pPr>
            <a:r>
              <a:rPr lang="fr-FR" altLang="zh-TW" dirty="0"/>
              <a:t/>
            </a:r>
            <a:br>
              <a:rPr lang="fr-FR" altLang="zh-TW" dirty="0"/>
            </a:br>
            <a:r>
              <a:rPr lang="fr-FR" altLang="zh-TW" dirty="0"/>
              <a:t>    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D9C2C-AFD7-4EFA-99B3-45CA3DB549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6"/>
          <p:cNvSpPr txBox="1">
            <a:spLocks noChangeArrowheads="1"/>
          </p:cNvSpPr>
          <p:nvPr userDrawn="1"/>
        </p:nvSpPr>
        <p:spPr bwMode="auto">
          <a:xfrm>
            <a:off x="102568" y="6629400"/>
            <a:ext cx="568863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 smtClean="0">
                <a:solidFill>
                  <a:srgbClr val="9AD35B"/>
                </a:solidFill>
              </a:rPr>
              <a:t>投影片改編自</a:t>
            </a:r>
            <a:r>
              <a:rPr lang="en-US" altLang="zh-TW" sz="1200" dirty="0" smtClean="0">
                <a:solidFill>
                  <a:srgbClr val="9AD35B"/>
                </a:solidFill>
              </a:rPr>
              <a:t>:Excel VBA</a:t>
            </a:r>
            <a:r>
              <a:rPr lang="zh-TW" altLang="en-US" sz="1200" dirty="0" smtClean="0">
                <a:solidFill>
                  <a:srgbClr val="9AD35B"/>
                </a:solidFill>
              </a:rPr>
              <a:t>基礎必修課</a:t>
            </a:r>
            <a:r>
              <a:rPr lang="en-US" altLang="zh-TW" sz="1200" dirty="0" smtClean="0">
                <a:solidFill>
                  <a:srgbClr val="9AD35B"/>
                </a:solidFill>
              </a:rPr>
              <a:t>,ISBN</a:t>
            </a:r>
            <a:r>
              <a:rPr lang="zh-TW" altLang="en-US" sz="1200" dirty="0" smtClean="0">
                <a:solidFill>
                  <a:srgbClr val="9AD35B"/>
                </a:solidFill>
              </a:rPr>
              <a:t>：</a:t>
            </a:r>
            <a:r>
              <a:rPr lang="en-US" altLang="zh-TW" sz="1200" dirty="0" smtClean="0">
                <a:solidFill>
                  <a:srgbClr val="9AD35B"/>
                </a:solidFill>
              </a:rPr>
              <a:t>9789865022242</a:t>
            </a:r>
            <a:endParaRPr lang="zh-TW" altLang="en-US" sz="1200" dirty="0" smtClean="0">
              <a:solidFill>
                <a:srgbClr val="9AD3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099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09987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00000"/>
                </a:solidFill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098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7D2830-CA83-4C65-8C2D-B477091A16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4038600" cy="350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33600"/>
            <a:ext cx="4038600" cy="350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517700-1FAE-4702-9912-F9FC6BBDF03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431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82912"/>
            <a:ext cx="4040188" cy="26558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431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982912"/>
            <a:ext cx="4041775" cy="26558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FF82C9-501F-4289-B437-43BE63E3FF3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424457-1F78-440D-8C90-BD8155C3BEC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8D8BA8-80F6-471D-B8E7-AA7227B706F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95487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995487"/>
            <a:ext cx="5111750" cy="36433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157537"/>
            <a:ext cx="3008313" cy="24812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F9AEBB-C29B-4724-A93E-CDCF4316F1C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133600"/>
            <a:ext cx="82296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19400" y="6248400"/>
            <a:ext cx="2667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91200" y="6248400"/>
            <a:ext cx="152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6D3D9C2C-AFD7-4EFA-99B3-45CA3DB5491A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x_UiFmhbfY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office/vba/api/excel.range.formular1c1local" TargetMode="External"/><Relationship Id="rId2" Type="http://schemas.openxmlformats.org/officeDocument/2006/relationships/hyperlink" Target="https://docs.microsoft.com/zh-tw/office/vba/api/excel.range.formular1c1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「earth icon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「earth icon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" descr="「earth icon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72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3563888" y="2248592"/>
            <a:ext cx="1861576" cy="186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0" y="152400"/>
            <a:ext cx="9144000" cy="2119111"/>
          </a:xfrm>
        </p:spPr>
        <p:txBody>
          <a:bodyPr/>
          <a:lstStyle/>
          <a:p>
            <a:r>
              <a:rPr lang="zh-TW" altLang="en-US" sz="2800" b="1" dirty="0" smtClean="0">
                <a:effectLst/>
                <a:latin typeface="微軟正黑體" pitchFamily="34" charset="-120"/>
                <a:ea typeface="微軟正黑體" pitchFamily="34" charset="-120"/>
              </a:rPr>
              <a:t>ＶＢ</a:t>
            </a:r>
            <a:r>
              <a:rPr lang="en-US" altLang="zh-TW" sz="2800" b="1" dirty="0" smtClean="0">
                <a:effectLst/>
                <a:latin typeface="微軟正黑體" pitchFamily="34" charset="-120"/>
                <a:ea typeface="微軟正黑體" pitchFamily="34" charset="-120"/>
              </a:rPr>
              <a:t>A_</a:t>
            </a:r>
            <a:r>
              <a:rPr lang="zh-TW" altLang="en-US" sz="2800" b="1" dirty="0" smtClean="0">
                <a:effectLst/>
                <a:latin typeface="微軟正黑體" pitchFamily="34" charset="-120"/>
                <a:ea typeface="微軟正黑體" pitchFamily="34" charset="-120"/>
              </a:rPr>
              <a:t>根據上周進度調整版</a:t>
            </a:r>
            <a:r>
              <a:rPr lang="en-US" altLang="zh-TW" sz="2800" b="1" dirty="0" smtClean="0">
                <a:effectLst/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800" b="1" dirty="0" smtClean="0">
                <a:effectLst/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800" b="1" dirty="0" smtClean="0">
                <a:effectLst/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800" b="1" dirty="0" smtClean="0">
                <a:effectLst/>
                <a:latin typeface="微軟正黑體" pitchFamily="34" charset="-120"/>
                <a:ea typeface="微軟正黑體" pitchFamily="34" charset="-120"/>
              </a:rPr>
              <a:t>沒來聽課同學請注意</a:t>
            </a:r>
            <a:r>
              <a:rPr lang="en-US" altLang="zh-TW" sz="2800" b="1" dirty="0" smtClean="0">
                <a:effectLst/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2800" b="1" dirty="0" smtClean="0">
                <a:effectLst/>
                <a:latin typeface="微軟正黑體" pitchFamily="34" charset="-120"/>
                <a:ea typeface="微軟正黑體" pitchFamily="34" charset="-120"/>
              </a:rPr>
              <a:t>此為上週沒上完之進度</a:t>
            </a:r>
            <a:r>
              <a:rPr lang="en-US" altLang="zh-TW" sz="2800" b="1" dirty="0" smtClean="0">
                <a:effectLst/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800" b="1" dirty="0" smtClean="0">
                <a:effectLst/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800" b="1" dirty="0" smtClean="0">
                <a:effectLst/>
                <a:latin typeface="微軟正黑體" pitchFamily="34" charset="-120"/>
                <a:ea typeface="微軟正黑體" pitchFamily="34" charset="-120"/>
              </a:rPr>
              <a:t>投影片和</a:t>
            </a:r>
            <a:r>
              <a:rPr lang="en-US" altLang="zh-TW" sz="2800" b="1" dirty="0" smtClean="0">
                <a:effectLst/>
                <a:latin typeface="微軟正黑體" pitchFamily="34" charset="-120"/>
                <a:ea typeface="微軟正黑體" pitchFamily="34" charset="-120"/>
              </a:rPr>
              <a:t>Slide2</a:t>
            </a:r>
            <a:r>
              <a:rPr lang="zh-TW" altLang="en-US" sz="2800" b="1" dirty="0" smtClean="0">
                <a:effectLst/>
                <a:latin typeface="微軟正黑體" pitchFamily="34" charset="-120"/>
                <a:ea typeface="微軟正黑體" pitchFamily="34" charset="-120"/>
              </a:rPr>
              <a:t>重覆</a:t>
            </a:r>
            <a:r>
              <a:rPr lang="en-US" altLang="zh-TW" sz="2800" b="1" dirty="0" smtClean="0">
                <a:effectLst/>
                <a:latin typeface="微軟正黑體" pitchFamily="34" charset="-120"/>
                <a:ea typeface="微軟正黑體" pitchFamily="34" charset="-120"/>
              </a:rPr>
              <a:t>)</a:t>
            </a:r>
            <a:br>
              <a:rPr lang="en-US" altLang="zh-TW" sz="2800" b="1" dirty="0" smtClean="0">
                <a:effectLst/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400" b="1" dirty="0" smtClean="0">
                <a:solidFill>
                  <a:srgbClr val="FFFF00"/>
                </a:solidFill>
                <a:effectLst/>
                <a:latin typeface="微軟正黑體" pitchFamily="34" charset="-120"/>
                <a:ea typeface="微軟正黑體" pitchFamily="34" charset="-120"/>
              </a:rPr>
              <a:t>洪鈺欣</a:t>
            </a:r>
            <a:r>
              <a:rPr lang="en-US" altLang="zh-TW" sz="2400" b="1" dirty="0" smtClean="0">
                <a:solidFill>
                  <a:srgbClr val="FFFF00"/>
                </a:solidFill>
                <a:effectLst/>
              </a:rPr>
              <a:t/>
            </a:r>
            <a:br>
              <a:rPr lang="en-US" altLang="zh-TW" sz="2400" b="1" dirty="0" smtClean="0">
                <a:solidFill>
                  <a:srgbClr val="FFFF00"/>
                </a:solidFill>
                <a:effectLst/>
              </a:rPr>
            </a:br>
            <a:r>
              <a:rPr lang="en-US" sz="2400" b="1" dirty="0" err="1" smtClean="0">
                <a:solidFill>
                  <a:srgbClr val="FFFF00"/>
                </a:solidFill>
                <a:effectLst/>
              </a:rPr>
              <a:t>YuHsin</a:t>
            </a:r>
            <a:r>
              <a:rPr lang="zh-TW" altLang="en-US" sz="2400" b="1" dirty="0" smtClean="0">
                <a:solidFill>
                  <a:srgbClr val="FFFF00"/>
                </a:solidFill>
                <a:effectLst/>
              </a:rPr>
              <a:t> </a:t>
            </a:r>
            <a:r>
              <a:rPr lang="en-US" sz="2400" b="1" dirty="0" smtClean="0">
                <a:solidFill>
                  <a:srgbClr val="FFFF00"/>
                </a:solidFill>
                <a:effectLst/>
              </a:rPr>
              <a:t>Hung</a:t>
            </a:r>
            <a:r>
              <a:rPr lang="en-US" sz="2000" b="1" dirty="0" smtClean="0">
                <a:solidFill>
                  <a:srgbClr val="FFFF00"/>
                </a:solidFill>
                <a:effectLst/>
              </a:rPr>
              <a:t/>
            </a:r>
            <a:br>
              <a:rPr lang="en-US" sz="2000" b="1" dirty="0" smtClean="0">
                <a:solidFill>
                  <a:srgbClr val="FFFF00"/>
                </a:solidFill>
                <a:effectLst/>
              </a:rPr>
            </a:b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1036" name="Picture 12" descr="cloud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575" y="1248047"/>
            <a:ext cx="1186036" cy="1123203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037" name="Picture 13" descr="cloud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8213" y="1243091"/>
            <a:ext cx="1061828" cy="1005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83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7675" y="2140485"/>
            <a:ext cx="2077789" cy="2077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155575" y="6553200"/>
            <a:ext cx="5688632" cy="304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l"/>
            <a:r>
              <a:rPr lang="zh-TW" altLang="en-US" sz="1200" dirty="0" smtClean="0"/>
              <a:t>投影片改編自</a:t>
            </a:r>
            <a:r>
              <a:rPr lang="en-US" altLang="zh-TW" sz="1200" dirty="0" smtClean="0"/>
              <a:t>:Excel VBA</a:t>
            </a:r>
            <a:r>
              <a:rPr lang="zh-TW" altLang="en-US" sz="1200" dirty="0" smtClean="0"/>
              <a:t>基礎必修課</a:t>
            </a:r>
            <a:r>
              <a:rPr lang="en-US" altLang="zh-TW" sz="1200" dirty="0" smtClean="0"/>
              <a:t>,ISBN</a:t>
            </a:r>
            <a:r>
              <a:rPr lang="zh-TW" altLang="en-US" sz="1200" dirty="0" smtClean="0"/>
              <a:t>：</a:t>
            </a:r>
            <a:r>
              <a:rPr lang="en-US" altLang="zh-TW" sz="1200" dirty="0" smtClean="0"/>
              <a:t>9789865022242</a:t>
            </a:r>
            <a:endParaRPr lang="zh-TW" altLang="en-US" sz="12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4294967295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GitHub</a:t>
            </a:r>
            <a:r>
              <a:rPr lang="zh-TW" altLang="en-US" dirty="0" smtClean="0"/>
              <a:t>和作品重要性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925" y="1559999"/>
            <a:ext cx="8938904" cy="529098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918" y="2103986"/>
            <a:ext cx="3906472" cy="30619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3568" y="2348880"/>
            <a:ext cx="367240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28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/>
          </p:cNvSpPr>
          <p:nvPr>
            <p:ph type="subTitle" idx="4294967295"/>
          </p:nvPr>
        </p:nvSpPr>
        <p:spPr>
          <a:xfrm>
            <a:off x="0" y="1196752"/>
            <a:ext cx="9144000" cy="3505200"/>
          </a:xfrm>
          <a:solidFill>
            <a:srgbClr val="EBFBD4"/>
          </a:solidFill>
        </p:spPr>
        <p:txBody>
          <a:bodyPr/>
          <a:lstStyle/>
          <a:p>
            <a:pPr algn="l" eaLnBrk="1" hangingPunct="1">
              <a:lnSpc>
                <a:spcPct val="115000"/>
              </a:lnSpc>
            </a:pPr>
            <a:r>
              <a:rPr lang="zh-TW" altLang="en-US" dirty="0" smtClean="0">
                <a:sym typeface="Wingdings" panose="05000000000000000000" pitchFamily="2" charset="2"/>
              </a:rPr>
              <a:t>開發人員</a:t>
            </a:r>
            <a:r>
              <a:rPr lang="en-US" altLang="zh-TW" dirty="0" smtClean="0"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ym typeface="Wingdings" panose="05000000000000000000" pitchFamily="2" charset="2"/>
              </a:rPr>
              <a:t>巨集</a:t>
            </a:r>
            <a:r>
              <a:rPr lang="en-US" altLang="zh-TW" dirty="0" smtClean="0"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ym typeface="Wingdings" panose="05000000000000000000" pitchFamily="2" charset="2"/>
              </a:rPr>
              <a:t>巨集安全性</a:t>
            </a:r>
            <a:r>
              <a:rPr lang="en-US" altLang="zh-TW" dirty="0" smtClean="0"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ym typeface="Wingdings" panose="05000000000000000000" pitchFamily="2" charset="2"/>
              </a:rPr>
              <a:t>信任位置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algn="l" eaLnBrk="1" hangingPunct="1">
              <a:lnSpc>
                <a:spcPct val="115000"/>
              </a:lnSpc>
            </a:pPr>
            <a:r>
              <a:rPr lang="zh-TW" altLang="en-US" dirty="0" smtClean="0">
                <a:sym typeface="Wingdings" panose="05000000000000000000" pitchFamily="2" charset="2"/>
              </a:rPr>
              <a:t>將儲存</a:t>
            </a:r>
            <a:r>
              <a:rPr lang="en-US" altLang="zh-TW" dirty="0" smtClean="0">
                <a:sym typeface="Wingdings" panose="05000000000000000000" pitchFamily="2" charset="2"/>
              </a:rPr>
              <a:t>Excel</a:t>
            </a:r>
            <a:r>
              <a:rPr lang="zh-TW" altLang="en-US" dirty="0" smtClean="0">
                <a:sym typeface="Wingdings" panose="05000000000000000000" pitchFamily="2" charset="2"/>
              </a:rPr>
              <a:t>檔案的資料夾，設定為「信任位置」</a:t>
            </a:r>
          </a:p>
          <a:p>
            <a:pPr algn="l" eaLnBrk="1" hangingPunct="1">
              <a:lnSpc>
                <a:spcPct val="115000"/>
              </a:lnSpc>
            </a:pPr>
            <a:r>
              <a:rPr lang="fr-FR" altLang="zh-TW" dirty="0" smtClean="0"/>
              <a:t/>
            </a:r>
            <a:br>
              <a:rPr lang="fr-FR" altLang="zh-TW" dirty="0" smtClean="0"/>
            </a:br>
            <a:r>
              <a:rPr lang="fr-FR" altLang="zh-TW" dirty="0" smtClean="0"/>
              <a:t>    </a:t>
            </a:r>
            <a:endParaRPr lang="zh-TW" altLang="en-US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信任位置</a:t>
            </a:r>
            <a:endParaRPr lang="zh-TW" altLang="en-US" dirty="0"/>
          </a:p>
        </p:txBody>
      </p:sp>
      <p:pic>
        <p:nvPicPr>
          <p:cNvPr id="3174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2757488"/>
            <a:ext cx="7331075" cy="410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63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>
            <a:extLst>
              <a:ext uri="{FF2B5EF4-FFF2-40B4-BE49-F238E27FC236}">
                <a16:creationId xmlns:a16="http://schemas.microsoft.com/office/drawing/2014/main" id="{A4389337-74A2-4254-AD33-A64A3939F9C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/>
        <p:txBody>
          <a:bodyPr/>
          <a:lstStyle/>
          <a:p>
            <a:pPr marL="342900" indent="-342900" algn="l" eaLnBrk="1" hangingPunct="1">
              <a:lnSpc>
                <a:spcPct val="115000"/>
              </a:lnSpc>
              <a:buFont typeface="Wingdings" panose="05000000000000000000" pitchFamily="2" charset="2"/>
              <a:buChar char="l"/>
              <a:defRPr/>
            </a:pPr>
            <a:r>
              <a:rPr lang="zh-TW" altLang="en-US" sz="2400" dirty="0" smtClean="0">
                <a:sym typeface="Wingdings" panose="05000000000000000000" pitchFamily="2" charset="2"/>
              </a:rPr>
              <a:t>設定</a:t>
            </a:r>
            <a:r>
              <a:rPr lang="zh-TW" altLang="en-US" sz="2400" dirty="0">
                <a:sym typeface="Wingdings" panose="05000000000000000000" pitchFamily="2" charset="2"/>
              </a:rPr>
              <a:t>巨集安全性為「停用所有巨集 </a:t>
            </a:r>
            <a:r>
              <a:rPr lang="en-US" altLang="zh-TW" sz="2400" dirty="0">
                <a:sym typeface="Wingdings" panose="05000000000000000000" pitchFamily="2" charset="2"/>
              </a:rPr>
              <a:t>(</a:t>
            </a:r>
            <a:r>
              <a:rPr lang="zh-TW" altLang="en-US" sz="2400" dirty="0">
                <a:sym typeface="Wingdings" panose="05000000000000000000" pitchFamily="2" charset="2"/>
              </a:rPr>
              <a:t>事先通知</a:t>
            </a:r>
            <a:r>
              <a:rPr lang="en-US" altLang="zh-TW" sz="2400" dirty="0">
                <a:sym typeface="Wingdings" panose="05000000000000000000" pitchFamily="2" charset="2"/>
              </a:rPr>
              <a:t>) </a:t>
            </a:r>
            <a:r>
              <a:rPr lang="zh-TW" altLang="en-US" sz="2400" dirty="0">
                <a:sym typeface="Wingdings" panose="05000000000000000000" pitchFamily="2" charset="2"/>
              </a:rPr>
              <a:t>」，所以開啟含有巨集的</a:t>
            </a:r>
            <a:r>
              <a:rPr lang="en-US" altLang="zh-TW" sz="2400" dirty="0">
                <a:sym typeface="Wingdings" panose="05000000000000000000" pitchFamily="2" charset="2"/>
              </a:rPr>
              <a:t>Excel</a:t>
            </a:r>
            <a:r>
              <a:rPr lang="zh-TW" altLang="en-US" sz="2400" dirty="0">
                <a:sym typeface="Wingdings" panose="05000000000000000000" pitchFamily="2" charset="2"/>
              </a:rPr>
              <a:t>檔案時，巨集會先被</a:t>
            </a:r>
            <a:r>
              <a:rPr lang="zh-TW" alt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停止使用</a:t>
            </a:r>
            <a:r>
              <a:rPr lang="zh-TW" altLang="en-US" sz="2400" dirty="0">
                <a:sym typeface="Wingdings" panose="05000000000000000000" pitchFamily="2" charset="2"/>
              </a:rPr>
              <a:t>。此時在功能區會出現</a:t>
            </a:r>
            <a:r>
              <a:rPr lang="zh-TW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安全性警告訊息列</a:t>
            </a:r>
            <a:r>
              <a:rPr lang="zh-TW" altLang="en-US" sz="2400" dirty="0">
                <a:sym typeface="Wingdings" panose="05000000000000000000" pitchFamily="2" charset="2"/>
              </a:rPr>
              <a:t>，提醒此文件含有巨集。</a:t>
            </a:r>
            <a:endParaRPr lang="en-US" altLang="zh-TW" sz="2400" dirty="0">
              <a:sym typeface="Wingdings" panose="05000000000000000000" pitchFamily="2" charset="2"/>
            </a:endParaRPr>
          </a:p>
          <a:p>
            <a:pPr marL="0" indent="0" algn="l" eaLnBrk="1" hangingPunct="1">
              <a:lnSpc>
                <a:spcPct val="115000"/>
              </a:lnSpc>
              <a:buNone/>
              <a:defRPr/>
            </a:pPr>
            <a:endParaRPr lang="en-US" altLang="zh-TW" sz="2400" dirty="0">
              <a:sym typeface="Wingdings" panose="05000000000000000000" pitchFamily="2" charset="2"/>
            </a:endParaRPr>
          </a:p>
          <a:p>
            <a:pPr marL="342900" indent="-342900" algn="l" eaLnBrk="1" hangingPunct="1">
              <a:lnSpc>
                <a:spcPct val="115000"/>
              </a:lnSpc>
              <a:buFont typeface="Wingdings" panose="05000000000000000000" pitchFamily="2" charset="2"/>
              <a:buChar char="l"/>
              <a:defRPr/>
            </a:pPr>
            <a:r>
              <a:rPr lang="zh-TW" altLang="en-US" sz="2400" dirty="0">
                <a:sym typeface="Wingdings" panose="05000000000000000000" pitchFamily="2" charset="2"/>
              </a:rPr>
              <a:t>若確定該巨集程式沒有問題，就按「啟用內容」鈕來啟用巨集。</a:t>
            </a:r>
            <a:endParaRPr lang="en-US" altLang="zh-TW" sz="2400" dirty="0">
              <a:sym typeface="Wingdings" panose="05000000000000000000" pitchFamily="2" charset="2"/>
            </a:endParaRPr>
          </a:p>
          <a:p>
            <a:pPr marL="342900" indent="-342900" algn="l" eaLnBrk="1" hangingPunct="1">
              <a:lnSpc>
                <a:spcPct val="115000"/>
              </a:lnSpc>
              <a:buFont typeface="Wingdings" panose="05000000000000000000" pitchFamily="2" charset="2"/>
              <a:buChar char="l"/>
              <a:defRPr/>
            </a:pPr>
            <a:r>
              <a:rPr lang="zh-TW" altLang="en-US" sz="2400" dirty="0">
                <a:sym typeface="Wingdings" panose="05000000000000000000" pitchFamily="2" charset="2"/>
              </a:rPr>
              <a:t>經啟用巨集後此檔案會自動設成為信任的文件，下次再開啟該檔案時就會直接啟用巨集。</a:t>
            </a:r>
          </a:p>
          <a:p>
            <a:pPr marL="0" indent="0" algn="l" eaLnBrk="1" hangingPunct="1">
              <a:lnSpc>
                <a:spcPct val="115000"/>
              </a:lnSpc>
              <a:buNone/>
              <a:defRPr/>
            </a:pPr>
            <a:r>
              <a:rPr lang="fr-FR" altLang="zh-TW" dirty="0"/>
              <a:t/>
            </a:r>
            <a:br>
              <a:rPr lang="fr-FR" altLang="zh-TW" dirty="0"/>
            </a:br>
            <a:r>
              <a:rPr lang="fr-FR" altLang="zh-TW" dirty="0"/>
              <a:t>    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巨集安全性</a:t>
            </a:r>
            <a:r>
              <a:rPr lang="en-US" altLang="zh-TW" dirty="0" smtClean="0"/>
              <a:t>-</a:t>
            </a:r>
            <a:r>
              <a:rPr lang="zh-TW" altLang="en-US" dirty="0" smtClean="0"/>
              <a:t>停用所有巨集</a:t>
            </a:r>
            <a:endParaRPr lang="zh-TW" altLang="en-US" dirty="0"/>
          </a:p>
        </p:txBody>
      </p:sp>
      <p:pic>
        <p:nvPicPr>
          <p:cNvPr id="3277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608" y="3501008"/>
            <a:ext cx="5514975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32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/>
          </p:cNvSpPr>
          <p:nvPr>
            <p:ph type="subTitle" idx="4294967295"/>
          </p:nvPr>
        </p:nvSpPr>
        <p:spPr>
          <a:xfrm>
            <a:off x="107504" y="1124744"/>
            <a:ext cx="8640960" cy="3505200"/>
          </a:xfrm>
          <a:solidFill>
            <a:srgbClr val="EBFBD4"/>
          </a:solidFill>
        </p:spPr>
        <p:txBody>
          <a:bodyPr/>
          <a:lstStyle/>
          <a:p>
            <a:pPr marL="457200" indent="-457200">
              <a:lnSpc>
                <a:spcPct val="115000"/>
              </a:lnSpc>
              <a:buFont typeface="Arial" panose="020B0604020202020204" pitchFamily="34" charset="0"/>
              <a:buAutoNum type="arabicPeriod"/>
            </a:pPr>
            <a:r>
              <a:rPr lang="zh-TW" altLang="en-US" dirty="0"/>
              <a:t>把巨集放置在主功能</a:t>
            </a:r>
            <a:r>
              <a:rPr lang="zh-TW" altLang="en-US" dirty="0" smtClean="0"/>
              <a:t>區</a:t>
            </a:r>
            <a:r>
              <a:rPr lang="en-US" altLang="zh-TW" dirty="0" smtClean="0"/>
              <a:t>:</a:t>
            </a:r>
            <a:r>
              <a:rPr lang="zh-TW" altLang="en-US" dirty="0" smtClean="0">
                <a:sym typeface="Wingdings" panose="05000000000000000000" pitchFamily="2" charset="2"/>
              </a:rPr>
              <a:t>檔案</a:t>
            </a:r>
            <a:r>
              <a:rPr lang="en-US" altLang="zh-TW" dirty="0" smtClean="0">
                <a:sym typeface="Wingdings" panose="05000000000000000000" pitchFamily="2" charset="2"/>
              </a:rPr>
              <a:t>-&gt;Excel</a:t>
            </a:r>
            <a:r>
              <a:rPr lang="zh-TW" altLang="en-US" dirty="0" smtClean="0">
                <a:sym typeface="Wingdings" panose="05000000000000000000" pitchFamily="2" charset="2"/>
              </a:rPr>
              <a:t>選項</a:t>
            </a:r>
            <a:r>
              <a:rPr lang="en-US" altLang="zh-TW" dirty="0" smtClean="0"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ym typeface="Wingdings" panose="05000000000000000000" pitchFamily="2" charset="2"/>
              </a:rPr>
              <a:t>自訂功能區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marL="457200" indent="-457200">
              <a:lnSpc>
                <a:spcPct val="115000"/>
              </a:lnSpc>
              <a:buFont typeface="Arial" panose="020B0604020202020204" pitchFamily="34" charset="0"/>
              <a:buAutoNum type="arabicPeriod"/>
            </a:pPr>
            <a:r>
              <a:rPr lang="zh-TW" altLang="en-US" dirty="0"/>
              <a:t>把巨集放置在快速存取工具</a:t>
            </a:r>
            <a:r>
              <a:rPr lang="zh-TW" altLang="en-US" dirty="0" smtClean="0"/>
              <a:t>列</a:t>
            </a:r>
            <a:r>
              <a:rPr lang="en-US" altLang="zh-TW" dirty="0" smtClean="0"/>
              <a:t>:</a:t>
            </a:r>
            <a:r>
              <a:rPr lang="zh-TW" altLang="en-US" dirty="0" smtClean="0"/>
              <a:t>檔案</a:t>
            </a:r>
            <a:r>
              <a:rPr lang="en-US" altLang="zh-TW" dirty="0"/>
              <a:t>-&gt;Excel</a:t>
            </a:r>
            <a:r>
              <a:rPr lang="zh-TW" altLang="en-US" dirty="0"/>
              <a:t>選項</a:t>
            </a:r>
            <a:r>
              <a:rPr lang="en-US" altLang="zh-TW" dirty="0"/>
              <a:t>-&gt;</a:t>
            </a:r>
            <a:r>
              <a:rPr lang="zh-TW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快速存取工具</a:t>
            </a:r>
            <a:r>
              <a:rPr lang="zh-TW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列</a:t>
            </a:r>
            <a:endParaRPr lang="en-US" altLang="zh-TW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457200" indent="-457200">
              <a:lnSpc>
                <a:spcPct val="115000"/>
              </a:lnSpc>
              <a:buFont typeface="Arial" panose="020B0604020202020204" pitchFamily="34" charset="0"/>
              <a:buAutoNum type="arabicPeriod"/>
            </a:pPr>
            <a:r>
              <a:rPr lang="zh-TW" altLang="en-US" dirty="0" smtClean="0"/>
              <a:t>若有回傳值</a:t>
            </a:r>
            <a:r>
              <a:rPr lang="en-US" altLang="zh-TW" dirty="0" smtClean="0"/>
              <a:t>,</a:t>
            </a:r>
            <a:r>
              <a:rPr lang="zh-TW" altLang="en-US" dirty="0" smtClean="0"/>
              <a:t>可以寫成</a:t>
            </a:r>
            <a:r>
              <a:rPr lang="en-US" altLang="zh-TW" dirty="0" smtClean="0"/>
              <a:t>Function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之後練基本語法會教</a:t>
            </a:r>
            <a:r>
              <a:rPr lang="en-US" altLang="zh-TW" dirty="0" smtClean="0"/>
              <a:t>)</a:t>
            </a:r>
            <a:r>
              <a:rPr lang="fr-FR" altLang="zh-TW" dirty="0" smtClean="0"/>
              <a:t/>
            </a:r>
            <a:br>
              <a:rPr lang="fr-FR" altLang="zh-TW" dirty="0" smtClean="0"/>
            </a:br>
            <a:r>
              <a:rPr lang="fr-FR" altLang="zh-TW" dirty="0" smtClean="0"/>
              <a:t>    </a:t>
            </a:r>
            <a:endParaRPr lang="zh-TW" altLang="en-US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巨集封裝</a:t>
            </a:r>
            <a:r>
              <a:rPr lang="en-US" altLang="zh-TW" dirty="0" smtClean="0"/>
              <a:t>(</a:t>
            </a:r>
            <a:r>
              <a:rPr lang="zh-TW" altLang="en-US" dirty="0" smtClean="0"/>
              <a:t>必會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785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/>
          </p:cNvSpPr>
          <p:nvPr>
            <p:ph type="subTitle" idx="4294967295"/>
          </p:nvPr>
        </p:nvSpPr>
        <p:spPr>
          <a:xfrm>
            <a:off x="179512" y="1268760"/>
            <a:ext cx="8229600" cy="3505200"/>
          </a:xfrm>
          <a:solidFill>
            <a:srgbClr val="EBFBD4"/>
          </a:solidFill>
        </p:spPr>
        <p:txBody>
          <a:bodyPr/>
          <a:lstStyle/>
          <a:p>
            <a:pPr marL="457200" indent="-457200" algn="l" eaLnBrk="1" hangingPunct="1">
              <a:lnSpc>
                <a:spcPct val="115000"/>
              </a:lnSpc>
              <a:buFont typeface="Arial" panose="020B0604020202020204" pitchFamily="34" charset="0"/>
              <a:buAutoNum type="arabicPeriod"/>
            </a:pPr>
            <a:r>
              <a:rPr lang="zh-TW" altLang="en-US" dirty="0" smtClean="0">
                <a:sym typeface="Wingdings" panose="05000000000000000000" pitchFamily="2" charset="2"/>
              </a:rPr>
              <a:t>請打開</a:t>
            </a:r>
            <a:r>
              <a:rPr lang="en-US" altLang="zh-TW" dirty="0" smtClean="0">
                <a:sym typeface="Wingdings" panose="05000000000000000000" pitchFamily="2" charset="2"/>
              </a:rPr>
              <a:t>0328vba</a:t>
            </a:r>
            <a:r>
              <a:rPr lang="zh-TW" altLang="en-US" dirty="0" smtClean="0">
                <a:sym typeface="Wingdings" panose="05000000000000000000" pitchFamily="2" charset="2"/>
              </a:rPr>
              <a:t>封裝練習</a:t>
            </a:r>
            <a:r>
              <a:rPr lang="en-US" altLang="zh-TW" dirty="0" smtClean="0">
                <a:sym typeface="Wingdings" panose="05000000000000000000" pitchFamily="2" charset="2"/>
              </a:rPr>
              <a:t>.</a:t>
            </a:r>
            <a:r>
              <a:rPr lang="en-US" altLang="zh-TW" dirty="0" err="1" smtClean="0">
                <a:sym typeface="Wingdings" panose="05000000000000000000" pitchFamily="2" charset="2"/>
              </a:rPr>
              <a:t>xlsm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marL="457200" indent="-457200" algn="l" eaLnBrk="1" hangingPunct="1">
              <a:lnSpc>
                <a:spcPct val="115000"/>
              </a:lnSpc>
              <a:buFont typeface="Arial" panose="020B0604020202020204" pitchFamily="34" charset="0"/>
              <a:buAutoNum type="arabicPeriod"/>
            </a:pPr>
            <a:r>
              <a:rPr lang="zh-TW" altLang="en-US" dirty="0" smtClean="0">
                <a:sym typeface="Wingdings" panose="05000000000000000000" pitchFamily="2" charset="2"/>
              </a:rPr>
              <a:t>檔案</a:t>
            </a:r>
            <a:r>
              <a:rPr lang="en-US" altLang="zh-TW" dirty="0" smtClean="0">
                <a:sym typeface="Wingdings" panose="05000000000000000000" pitchFamily="2" charset="2"/>
              </a:rPr>
              <a:t>-&gt;Excel</a:t>
            </a:r>
            <a:r>
              <a:rPr lang="zh-TW" altLang="en-US" dirty="0" smtClean="0">
                <a:sym typeface="Wingdings" panose="05000000000000000000" pitchFamily="2" charset="2"/>
              </a:rPr>
              <a:t>選項</a:t>
            </a:r>
            <a:r>
              <a:rPr lang="en-US" altLang="zh-TW" dirty="0" smtClean="0"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ym typeface="Wingdings" panose="05000000000000000000" pitchFamily="2" charset="2"/>
              </a:rPr>
              <a:t>自訂功能區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marL="0" indent="0" algn="l" eaLnBrk="1" hangingPunct="1">
              <a:lnSpc>
                <a:spcPct val="115000"/>
              </a:lnSpc>
              <a:buNone/>
            </a:pPr>
            <a:r>
              <a:rPr lang="fr-FR" altLang="zh-TW" dirty="0" smtClean="0"/>
              <a:t/>
            </a:r>
            <a:br>
              <a:rPr lang="fr-FR" altLang="zh-TW" dirty="0" smtClean="0"/>
            </a:br>
            <a:r>
              <a:rPr lang="fr-FR" altLang="zh-TW" dirty="0" smtClean="0"/>
              <a:t>    </a:t>
            </a:r>
            <a:endParaRPr lang="zh-TW" altLang="en-US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把巨集放置在主功能區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r="69783" b="2877"/>
          <a:stretch/>
        </p:blipFill>
        <p:spPr>
          <a:xfrm>
            <a:off x="-3259" y="2494057"/>
            <a:ext cx="2555776" cy="293254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549" y="2494056"/>
            <a:ext cx="2088232" cy="358041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3259" y="3122348"/>
            <a:ext cx="1259632" cy="444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840549" y="5774186"/>
            <a:ext cx="1008112" cy="300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967" y="2411760"/>
            <a:ext cx="3742774" cy="45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2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/>
          </p:cNvSpPr>
          <p:nvPr>
            <p:ph type="subTitle" idx="4294967295"/>
          </p:nvPr>
        </p:nvSpPr>
        <p:spPr>
          <a:xfrm>
            <a:off x="251520" y="1651992"/>
            <a:ext cx="8229600" cy="3505200"/>
          </a:xfrm>
          <a:solidFill>
            <a:srgbClr val="EBFBD4"/>
          </a:solidFill>
        </p:spPr>
        <p:txBody>
          <a:bodyPr/>
          <a:lstStyle/>
          <a:p>
            <a:pPr marL="0" indent="0">
              <a:lnSpc>
                <a:spcPct val="115000"/>
              </a:lnSpc>
              <a:buNone/>
            </a:pPr>
            <a:r>
              <a:rPr lang="zh-TW" altLang="en-US" dirty="0" smtClean="0">
                <a:sym typeface="Wingdings" panose="05000000000000000000" pitchFamily="2" charset="2"/>
              </a:rPr>
              <a:t>自訂功能區</a:t>
            </a:r>
            <a:r>
              <a:rPr lang="en-US" altLang="zh-TW" dirty="0" smtClean="0"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ym typeface="Wingdings" panose="05000000000000000000" pitchFamily="2" charset="2"/>
              </a:rPr>
              <a:t>點</a:t>
            </a:r>
            <a:r>
              <a:rPr lang="zh-TW" altLang="en-US" dirty="0">
                <a:sym typeface="Wingdings" panose="05000000000000000000" pitchFamily="2" charset="2"/>
              </a:rPr>
              <a:t>選</a:t>
            </a:r>
            <a:r>
              <a:rPr lang="zh-TW" altLang="en-US" dirty="0" smtClean="0">
                <a:sym typeface="Wingdings" panose="05000000000000000000" pitchFamily="2" charset="2"/>
              </a:rPr>
              <a:t>「</a:t>
            </a:r>
            <a:r>
              <a:rPr lang="zh-TW" altLang="en-US" dirty="0">
                <a:sym typeface="Wingdings" panose="05000000000000000000" pitchFamily="2" charset="2"/>
              </a:rPr>
              <a:t>開發人員」索引</a:t>
            </a:r>
            <a:r>
              <a:rPr lang="zh-TW" altLang="en-US" dirty="0" smtClean="0">
                <a:sym typeface="Wingdings" panose="05000000000000000000" pitchFamily="2" charset="2"/>
              </a:rPr>
              <a:t>標籤</a:t>
            </a:r>
            <a:r>
              <a:rPr lang="en-US" altLang="zh-TW" dirty="0" smtClean="0"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新增群</a:t>
            </a:r>
            <a:r>
              <a:rPr lang="zh-TW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組</a:t>
            </a:r>
            <a:r>
              <a:rPr lang="zh-TW" altLang="en-US" dirty="0">
                <a:sym typeface="Wingdings" panose="05000000000000000000" pitchFamily="2" charset="2"/>
              </a:rPr>
              <a:t>：</a:t>
            </a:r>
            <a:r>
              <a:rPr lang="fr-FR" altLang="zh-TW" dirty="0"/>
              <a:t/>
            </a:r>
            <a:br>
              <a:rPr lang="fr-FR" altLang="zh-TW" dirty="0"/>
            </a:br>
            <a:r>
              <a:rPr lang="fr-FR" altLang="zh-TW" dirty="0" smtClean="0"/>
              <a:t/>
            </a:r>
            <a:br>
              <a:rPr lang="fr-FR" altLang="zh-TW" dirty="0" smtClean="0"/>
            </a:br>
            <a:r>
              <a:rPr lang="fr-FR" altLang="zh-TW" dirty="0" smtClean="0"/>
              <a:t>    </a:t>
            </a:r>
            <a:endParaRPr lang="zh-TW" altLang="en-US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把巨集放置在主功能區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19180"/>
            <a:ext cx="6012160" cy="470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0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/>
          </p:cNvSpPr>
          <p:nvPr>
            <p:ph type="subTitle" idx="4294967295"/>
          </p:nvPr>
        </p:nvSpPr>
        <p:spPr>
          <a:xfrm>
            <a:off x="107504" y="1412776"/>
            <a:ext cx="8229600" cy="3505200"/>
          </a:xfrm>
          <a:solidFill>
            <a:srgbClr val="EBFBD4"/>
          </a:solidFill>
        </p:spPr>
        <p:txBody>
          <a:bodyPr/>
          <a:lstStyle/>
          <a:p>
            <a:pPr marL="0" indent="0">
              <a:lnSpc>
                <a:spcPct val="115000"/>
              </a:lnSpc>
              <a:buNone/>
            </a:pPr>
            <a:r>
              <a:rPr lang="zh-TW" altLang="en-US" dirty="0" smtClean="0">
                <a:sym typeface="Wingdings" panose="05000000000000000000" pitchFamily="2" charset="2"/>
              </a:rPr>
              <a:t>點選剛剛新增的群組</a:t>
            </a:r>
            <a:r>
              <a:rPr lang="en-US" altLang="zh-TW" dirty="0" smtClean="0"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ym typeface="Wingdings" panose="05000000000000000000" pitchFamily="2" charset="2"/>
              </a:rPr>
              <a:t>到命令選擇區</a:t>
            </a:r>
            <a:r>
              <a:rPr lang="en-US" altLang="zh-TW" dirty="0" smtClean="0">
                <a:sym typeface="Wingdings" panose="05000000000000000000" pitchFamily="2" charset="2"/>
              </a:rPr>
              <a:t>(</a:t>
            </a:r>
            <a:r>
              <a:rPr lang="zh-TW" altLang="en-US" dirty="0" smtClean="0">
                <a:sym typeface="Wingdings" panose="05000000000000000000" pitchFamily="2" charset="2"/>
              </a:rPr>
              <a:t>由此選擇命令</a:t>
            </a:r>
            <a:r>
              <a:rPr lang="en-US" altLang="zh-TW" dirty="0" smtClean="0">
                <a:sym typeface="Wingdings" panose="05000000000000000000" pitchFamily="2" charset="2"/>
              </a:rPr>
              <a:t>)</a:t>
            </a:r>
            <a:r>
              <a:rPr lang="en-US" altLang="zh-TW" dirty="0" smtClean="0">
                <a:solidFill>
                  <a:srgbClr val="FF0000"/>
                </a:solidFill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從下拉清單選擇巨集</a:t>
            </a:r>
            <a:r>
              <a:rPr lang="fr-FR" altLang="zh-TW" dirty="0"/>
              <a:t/>
            </a:r>
            <a:br>
              <a:rPr lang="fr-FR" altLang="zh-TW" dirty="0"/>
            </a:br>
            <a:r>
              <a:rPr lang="fr-FR" altLang="zh-TW" dirty="0" smtClean="0"/>
              <a:t/>
            </a:r>
            <a:br>
              <a:rPr lang="fr-FR" altLang="zh-TW" dirty="0" smtClean="0"/>
            </a:br>
            <a:r>
              <a:rPr lang="fr-FR" altLang="zh-TW" dirty="0" smtClean="0"/>
              <a:t>    </a:t>
            </a:r>
            <a:endParaRPr lang="zh-TW" altLang="en-US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把巨集放置在主功能區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2571493"/>
            <a:ext cx="7098030" cy="428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/>
          </p:cNvSpPr>
          <p:nvPr>
            <p:ph type="subTitle" idx="4294967295"/>
          </p:nvPr>
        </p:nvSpPr>
        <p:spPr>
          <a:xfrm>
            <a:off x="395536" y="1169258"/>
            <a:ext cx="8229600" cy="3505200"/>
          </a:xfrm>
          <a:solidFill>
            <a:srgbClr val="EBFBD4"/>
          </a:solidFill>
        </p:spPr>
        <p:txBody>
          <a:bodyPr/>
          <a:lstStyle/>
          <a:p>
            <a:pPr marL="0" indent="0">
              <a:lnSpc>
                <a:spcPct val="115000"/>
              </a:lnSpc>
              <a:buNone/>
            </a:pPr>
            <a:r>
              <a:rPr lang="zh-TW" altLang="en-US" dirty="0" smtClean="0">
                <a:sym typeface="Wingdings" panose="05000000000000000000" pitchFamily="2" charset="2"/>
              </a:rPr>
              <a:t>巨集選單</a:t>
            </a:r>
            <a:r>
              <a:rPr lang="en-US" altLang="zh-TW" dirty="0" smtClean="0"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ym typeface="Wingdings" panose="05000000000000000000" pitchFamily="2" charset="2"/>
              </a:rPr>
              <a:t>底下有剛剛製作的巨集</a:t>
            </a:r>
            <a:r>
              <a:rPr lang="en-US" altLang="zh-TW" dirty="0" smtClean="0"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ym typeface="Wingdings" panose="05000000000000000000" pitchFamily="2" charset="2"/>
              </a:rPr>
              <a:t>請點選製作好的巨集</a:t>
            </a:r>
            <a:r>
              <a:rPr lang="en-US" altLang="zh-TW" dirty="0" smtClean="0"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ym typeface="Wingdings" panose="05000000000000000000" pitchFamily="2" charset="2"/>
              </a:rPr>
              <a:t>按新增</a:t>
            </a:r>
            <a:r>
              <a:rPr lang="fr-FR" altLang="zh-TW" dirty="0"/>
              <a:t/>
            </a:r>
            <a:br>
              <a:rPr lang="fr-FR" altLang="zh-TW" dirty="0"/>
            </a:br>
            <a:r>
              <a:rPr lang="fr-FR" altLang="zh-TW" dirty="0" smtClean="0"/>
              <a:t/>
            </a:r>
            <a:br>
              <a:rPr lang="fr-FR" altLang="zh-TW" dirty="0" smtClean="0"/>
            </a:br>
            <a:r>
              <a:rPr lang="fr-FR" altLang="zh-TW" dirty="0" smtClean="0"/>
              <a:t>    </a:t>
            </a:r>
            <a:endParaRPr lang="zh-TW" altLang="en-US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把巨集放置在主功能區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8882"/>
            <a:ext cx="9143999" cy="449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6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/>
          </p:cNvSpPr>
          <p:nvPr>
            <p:ph type="subTitle" idx="4294967295"/>
          </p:nvPr>
        </p:nvSpPr>
        <p:spPr>
          <a:xfrm>
            <a:off x="0" y="1196752"/>
            <a:ext cx="9144000" cy="3505200"/>
          </a:xfrm>
          <a:solidFill>
            <a:srgbClr val="EBFBD4"/>
          </a:solidFill>
        </p:spPr>
        <p:txBody>
          <a:bodyPr/>
          <a:lstStyle/>
          <a:p>
            <a:pPr marL="0" indent="0">
              <a:lnSpc>
                <a:spcPct val="115000"/>
              </a:lnSpc>
              <a:buNone/>
            </a:pPr>
            <a:r>
              <a:rPr lang="zh-TW" altLang="en-US" dirty="0" smtClean="0">
                <a:sym typeface="Wingdings" panose="05000000000000000000" pitchFamily="2" charset="2"/>
              </a:rPr>
              <a:t>點選剛剛新增的群組</a:t>
            </a:r>
            <a:r>
              <a:rPr lang="en-US" altLang="zh-TW" dirty="0" smtClean="0"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ym typeface="Wingdings" panose="05000000000000000000" pitchFamily="2" charset="2"/>
              </a:rPr>
              <a:t>重新命名</a:t>
            </a:r>
            <a:r>
              <a:rPr lang="en-US" altLang="zh-TW" dirty="0" smtClean="0"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ym typeface="Wingdings" panose="05000000000000000000" pitchFamily="2" charset="2"/>
              </a:rPr>
              <a:t>修改名稱</a:t>
            </a:r>
            <a:r>
              <a:rPr lang="en-US" altLang="zh-TW" dirty="0" smtClean="0"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ym typeface="Wingdings" panose="05000000000000000000" pitchFamily="2" charset="2"/>
              </a:rPr>
              <a:t>確定</a:t>
            </a:r>
            <a:r>
              <a:rPr lang="fr-FR" altLang="zh-TW" dirty="0"/>
              <a:t/>
            </a:r>
            <a:br>
              <a:rPr lang="fr-FR" altLang="zh-TW" dirty="0"/>
            </a:br>
            <a:r>
              <a:rPr lang="fr-FR" altLang="zh-TW" dirty="0" smtClean="0"/>
              <a:t/>
            </a:r>
            <a:br>
              <a:rPr lang="fr-FR" altLang="zh-TW" dirty="0" smtClean="0"/>
            </a:br>
            <a:r>
              <a:rPr lang="fr-FR" altLang="zh-TW" dirty="0" smtClean="0"/>
              <a:t>    </a:t>
            </a:r>
            <a:endParaRPr lang="zh-TW" altLang="en-US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編輯群</a:t>
            </a:r>
            <a:r>
              <a:rPr lang="zh-TW" altLang="en-US" dirty="0"/>
              <a:t>組</a:t>
            </a:r>
            <a:r>
              <a:rPr lang="zh-TW" altLang="en-US" dirty="0" smtClean="0"/>
              <a:t>名</a:t>
            </a:r>
            <a:r>
              <a:rPr lang="zh-TW" altLang="en-US" dirty="0"/>
              <a:t>稱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32856"/>
            <a:ext cx="6444208" cy="489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6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成果展示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巨集功能就會呈現在主功能列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開發人員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就可以看到主</a:t>
            </a:r>
            <a:r>
              <a:rPr lang="zh-TW" altLang="en-US" dirty="0"/>
              <a:t>功能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440" y="3356992"/>
            <a:ext cx="5040560" cy="340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重要說明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679776"/>
          </a:xfrm>
        </p:spPr>
        <p:txBody>
          <a:bodyPr/>
          <a:lstStyle/>
          <a:p>
            <a:r>
              <a:rPr lang="zh-TW" altLang="en-US" b="1" dirty="0"/>
              <a:t>沒來聽課同學請注意</a:t>
            </a:r>
            <a:r>
              <a:rPr lang="en-US" altLang="zh-TW" b="1" dirty="0"/>
              <a:t>,</a:t>
            </a:r>
            <a:r>
              <a:rPr lang="zh-TW" altLang="en-US" b="1" dirty="0"/>
              <a:t>此為</a:t>
            </a:r>
            <a:r>
              <a:rPr lang="zh-TW" altLang="en-US" b="1" dirty="0">
                <a:solidFill>
                  <a:srgbClr val="FF0000"/>
                </a:solidFill>
              </a:rPr>
              <a:t>上週沒上完</a:t>
            </a:r>
            <a:r>
              <a:rPr lang="zh-TW" altLang="en-US" b="1" dirty="0"/>
              <a:t>之</a:t>
            </a:r>
            <a:r>
              <a:rPr lang="zh-TW" altLang="en-US" b="1" dirty="0" smtClean="0"/>
              <a:t>進度投影片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並根據進度調整檔案</a:t>
            </a:r>
            <a:r>
              <a:rPr lang="en-US" altLang="zh-TW" b="1" dirty="0" smtClean="0"/>
              <a:t>&amp;</a:t>
            </a:r>
            <a:r>
              <a:rPr lang="zh-TW" altLang="en-US" b="1" dirty="0" smtClean="0"/>
              <a:t>名稱</a:t>
            </a:r>
            <a:r>
              <a:rPr lang="en-US" altLang="zh-TW" b="1" dirty="0" smtClean="0"/>
              <a:t>)</a:t>
            </a:r>
          </a:p>
          <a:p>
            <a:r>
              <a:rPr lang="zh-TW" altLang="en-US" b="1" dirty="0"/>
              <a:t>此投影片</a:t>
            </a:r>
            <a:r>
              <a:rPr lang="zh-TW" altLang="en-US" b="1" dirty="0" smtClean="0"/>
              <a:t>和</a:t>
            </a:r>
            <a:r>
              <a:rPr lang="en-US" altLang="zh-TW" b="1" dirty="0"/>
              <a:t>Slide2</a:t>
            </a:r>
            <a:r>
              <a:rPr lang="zh-TW" altLang="en-US" b="1" dirty="0" smtClean="0"/>
              <a:t>重覆</a:t>
            </a:r>
            <a:endParaRPr lang="en-US" altLang="zh-TW" b="1" dirty="0" smtClean="0"/>
          </a:p>
          <a:p>
            <a:r>
              <a:rPr lang="zh-TW" altLang="en-US" b="1" dirty="0"/>
              <a:t>從本週起</a:t>
            </a:r>
            <a:r>
              <a:rPr lang="en-US" altLang="zh-TW" b="1" dirty="0"/>
              <a:t>,</a:t>
            </a:r>
            <a:r>
              <a:rPr lang="zh-TW" altLang="en-US" b="1" dirty="0"/>
              <a:t>為避免進度不一導致實習作業混亂</a:t>
            </a:r>
            <a:r>
              <a:rPr lang="en-US" altLang="zh-TW" b="1" dirty="0"/>
              <a:t>,</a:t>
            </a:r>
            <a:r>
              <a:rPr lang="zh-TW" altLang="en-US" b="1" dirty="0"/>
              <a:t>實習作業將當天</a:t>
            </a:r>
            <a:r>
              <a:rPr lang="zh-TW" altLang="en-US" b="1" dirty="0" smtClean="0"/>
              <a:t>公告</a:t>
            </a:r>
            <a:r>
              <a:rPr lang="en-US" altLang="zh-TW" b="1" dirty="0" smtClean="0"/>
              <a:t>,</a:t>
            </a:r>
            <a:r>
              <a:rPr lang="zh-TW" altLang="en-US" b="1" dirty="0" smtClean="0"/>
              <a:t>老師根據最新狀態</a:t>
            </a:r>
            <a:r>
              <a:rPr lang="zh-TW" altLang="en-US" b="1" dirty="0" smtClean="0">
                <a:solidFill>
                  <a:srgbClr val="FF0000"/>
                </a:solidFill>
              </a:rPr>
              <a:t>在第四堂課公告分開</a:t>
            </a:r>
            <a:r>
              <a:rPr lang="zh-TW" altLang="en-US" b="1" dirty="0" smtClean="0"/>
              <a:t>提供作業檔</a:t>
            </a:r>
            <a:endParaRPr lang="en-US" altLang="zh-TW" b="1" dirty="0" smtClean="0"/>
          </a:p>
          <a:p>
            <a:r>
              <a:rPr lang="zh-TW" altLang="en-US" b="1" dirty="0" smtClean="0"/>
              <a:t>近期進度嚴重落後</a:t>
            </a:r>
            <a:r>
              <a:rPr lang="en-US" altLang="zh-TW" b="1" dirty="0" smtClean="0"/>
              <a:t>,</a:t>
            </a:r>
            <a:r>
              <a:rPr lang="zh-TW" altLang="en-US" b="1" dirty="0" smtClean="0"/>
              <a:t>戴</a:t>
            </a:r>
            <a:r>
              <a:rPr lang="zh-TW" altLang="en-US" b="1" dirty="0"/>
              <a:t>耳機</a:t>
            </a:r>
            <a:r>
              <a:rPr lang="zh-TW" altLang="en-US" b="1" dirty="0" smtClean="0"/>
              <a:t>上課</a:t>
            </a:r>
            <a:r>
              <a:rPr lang="en-US" altLang="zh-TW" b="1" dirty="0" smtClean="0"/>
              <a:t>/</a:t>
            </a:r>
            <a:r>
              <a:rPr lang="zh-TW" altLang="en-US" b="1" dirty="0" smtClean="0"/>
              <a:t>遲遲無動作者</a:t>
            </a:r>
            <a:r>
              <a:rPr lang="en-US" altLang="zh-TW" b="1" dirty="0" smtClean="0"/>
              <a:t>,</a:t>
            </a:r>
            <a:r>
              <a:rPr lang="zh-TW" altLang="en-US" b="1" dirty="0" smtClean="0"/>
              <a:t>在被發現本學期</a:t>
            </a:r>
            <a:r>
              <a:rPr lang="en-US" altLang="zh-TW" b="1" dirty="0" smtClean="0"/>
              <a:t>0</a:t>
            </a:r>
            <a:r>
              <a:rPr lang="zh-TW" altLang="en-US" b="1" dirty="0" smtClean="0"/>
              <a:t>分記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205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牛刀小試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請將由大到小的巨集也加入主功能群組中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參考剛剛步驟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2763"/>
            <a:ext cx="3974212" cy="268369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729" y="4005065"/>
            <a:ext cx="4185272" cy="2852936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4211960" y="4797152"/>
            <a:ext cx="746769" cy="84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修改</a:t>
            </a:r>
            <a:r>
              <a:rPr lang="zh-TW" altLang="en-US" dirty="0"/>
              <a:t>功能</a:t>
            </a:r>
            <a:r>
              <a:rPr lang="zh-TW" altLang="en-US" dirty="0" smtClean="0"/>
              <a:t>名稱與</a:t>
            </a:r>
            <a:r>
              <a:rPr lang="zh-TW" altLang="en-US" dirty="0"/>
              <a:t>格式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0" y="1124744"/>
            <a:ext cx="9144000" cy="3470116"/>
          </a:xfrm>
          <a:solidFill>
            <a:srgbClr val="EBFBD4"/>
          </a:solidFill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檔案</a:t>
            </a:r>
            <a:r>
              <a:rPr lang="en-US" altLang="zh-TW" dirty="0" smtClean="0"/>
              <a:t>-&gt;Excel</a:t>
            </a:r>
            <a:r>
              <a:rPr lang="zh-TW" altLang="en-US" dirty="0" smtClean="0"/>
              <a:t>選項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自訂功能區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點選剛剛設定好的群組</a:t>
            </a:r>
            <a:r>
              <a:rPr lang="en-US" altLang="zh-TW" dirty="0" smtClean="0"/>
              <a:t>(Ex:</a:t>
            </a:r>
            <a:r>
              <a:rPr lang="zh-TW" altLang="en-US" dirty="0" smtClean="0"/>
              <a:t>口罩資料專區</a:t>
            </a:r>
            <a:r>
              <a:rPr lang="en-US" altLang="zh-TW" dirty="0" smtClean="0"/>
              <a:t>)-&gt;</a:t>
            </a:r>
            <a:r>
              <a:rPr lang="zh-TW" altLang="en-US" dirty="0" smtClean="0"/>
              <a:t>點選要編輯的巨集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重新命名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選擇功能圖示和名稱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844914"/>
            <a:ext cx="6637982" cy="36476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879" y="4966717"/>
            <a:ext cx="2085975" cy="1876425"/>
          </a:xfrm>
          <a:prstGeom prst="rect">
            <a:avLst/>
          </a:prstGeom>
        </p:spPr>
      </p:pic>
      <p:sp>
        <p:nvSpPr>
          <p:cNvPr id="9" name="弧形箭號 (左彎) 8"/>
          <p:cNvSpPr/>
          <p:nvPr/>
        </p:nvSpPr>
        <p:spPr>
          <a:xfrm>
            <a:off x="7452320" y="3284984"/>
            <a:ext cx="1234480" cy="1584176"/>
          </a:xfrm>
          <a:prstGeom prst="curvedLef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24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巨集放到視窗按鈕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0" y="1103228"/>
            <a:ext cx="9144000" cy="3470116"/>
          </a:xfrm>
          <a:solidFill>
            <a:srgbClr val="EBFBD4"/>
          </a:solidFill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檔案</a:t>
            </a:r>
            <a:r>
              <a:rPr lang="en-US" altLang="zh-TW" dirty="0"/>
              <a:t>-&gt;Excel</a:t>
            </a:r>
            <a:r>
              <a:rPr lang="zh-TW" altLang="en-US" dirty="0"/>
              <a:t>選項</a:t>
            </a:r>
            <a:r>
              <a:rPr lang="en-US" altLang="zh-TW" dirty="0"/>
              <a:t>-&gt;</a:t>
            </a:r>
            <a:r>
              <a:rPr lang="zh-TW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快速存取工具列</a:t>
            </a:r>
            <a:r>
              <a:rPr lang="en-US" altLang="zh-TW" dirty="0">
                <a:sym typeface="Wingdings" panose="05000000000000000000" pitchFamily="2" charset="2"/>
              </a:rPr>
              <a:t>-&gt;</a:t>
            </a:r>
            <a:r>
              <a:rPr lang="zh-TW" altLang="en-US" dirty="0" smtClean="0"/>
              <a:t>選擇</a:t>
            </a:r>
            <a:r>
              <a:rPr lang="zh-TW" altLang="en-US" dirty="0">
                <a:sym typeface="Wingdings" panose="05000000000000000000" pitchFamily="2" charset="2"/>
              </a:rPr>
              <a:t>「自訂快速存取工具列：」清單中，選取指定</a:t>
            </a:r>
            <a:r>
              <a:rPr lang="zh-TW" altLang="en-US" dirty="0" smtClean="0">
                <a:sym typeface="Wingdings" panose="05000000000000000000" pitchFamily="2" charset="2"/>
              </a:rPr>
              <a:t>的剛完成</a:t>
            </a:r>
            <a:r>
              <a:rPr lang="zh-TW" altLang="en-US" dirty="0">
                <a:sym typeface="Wingdings" panose="05000000000000000000" pitchFamily="2" charset="2"/>
              </a:rPr>
              <a:t>巨集</a:t>
            </a:r>
            <a:r>
              <a:rPr lang="zh-TW" altLang="en-US" dirty="0" smtClean="0">
                <a:sym typeface="Wingdings" panose="05000000000000000000" pitchFamily="2" charset="2"/>
              </a:rPr>
              <a:t>檔案</a:t>
            </a:r>
            <a:r>
              <a:rPr lang="en-US" altLang="zh-TW" dirty="0" smtClean="0">
                <a:sym typeface="Wingdings" panose="05000000000000000000" pitchFamily="2" charset="2"/>
              </a:rPr>
              <a:t>(ex:</a:t>
            </a:r>
            <a:r>
              <a:rPr lang="zh-TW" altLang="en-US" dirty="0" smtClean="0">
                <a:sym typeface="Wingdings" panose="05000000000000000000" pitchFamily="2" charset="2"/>
              </a:rPr>
              <a:t>練習一</a:t>
            </a:r>
            <a:r>
              <a:rPr lang="en-US" altLang="zh-TW" dirty="0" smtClean="0">
                <a:sym typeface="Wingdings" panose="05000000000000000000" pitchFamily="2" charset="2"/>
              </a:rPr>
              <a:t>.</a:t>
            </a:r>
            <a:r>
              <a:rPr lang="en-US" altLang="zh-TW" dirty="0" err="1" smtClean="0">
                <a:sym typeface="Wingdings" panose="05000000000000000000" pitchFamily="2" charset="2"/>
              </a:rPr>
              <a:t>xlsm</a:t>
            </a:r>
            <a:r>
              <a:rPr lang="en-US" altLang="zh-TW" dirty="0" smtClean="0">
                <a:sym typeface="Wingdings" panose="05000000000000000000" pitchFamily="2" charset="2"/>
              </a:rPr>
              <a:t>)</a:t>
            </a:r>
            <a:endParaRPr lang="zh-TW" altLang="en-US" dirty="0">
              <a:solidFill>
                <a:schemeClr val="bg2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3284215"/>
            <a:ext cx="3923928" cy="357378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r="69783" b="2877"/>
          <a:stretch/>
        </p:blipFill>
        <p:spPr>
          <a:xfrm>
            <a:off x="73249" y="3068960"/>
            <a:ext cx="2409278" cy="276445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155" y="3255561"/>
            <a:ext cx="2088232" cy="358041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7911" y="3717032"/>
            <a:ext cx="1052060" cy="41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 rot="2689095">
            <a:off x="2210779" y="5210674"/>
            <a:ext cx="574173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 rot="2689095">
            <a:off x="4784839" y="5972978"/>
            <a:ext cx="574173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555776" y="6544594"/>
            <a:ext cx="1080120" cy="313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33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巨集放到視窗按鈕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0" y="1103228"/>
            <a:ext cx="9144000" cy="3470116"/>
          </a:xfrm>
          <a:solidFill>
            <a:srgbClr val="EBFBD4"/>
          </a:solidFill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檔案</a:t>
            </a:r>
            <a:r>
              <a:rPr lang="en-US" altLang="zh-TW" dirty="0" smtClean="0"/>
              <a:t>-&gt;Excel</a:t>
            </a:r>
            <a:r>
              <a:rPr lang="zh-TW" altLang="en-US" dirty="0" smtClean="0"/>
              <a:t>選項</a:t>
            </a:r>
            <a:r>
              <a:rPr lang="en-US" altLang="zh-TW" dirty="0" smtClean="0"/>
              <a:t>-&gt;</a:t>
            </a:r>
            <a:r>
              <a:rPr lang="zh-TW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快速存取工具</a:t>
            </a:r>
            <a:r>
              <a:rPr lang="zh-TW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列</a:t>
            </a:r>
            <a:r>
              <a:rPr lang="en-US" altLang="zh-TW" dirty="0">
                <a:sym typeface="Wingdings" panose="05000000000000000000" pitchFamily="2" charset="2"/>
              </a:rPr>
              <a:t>-&gt;</a:t>
            </a:r>
            <a:r>
              <a:rPr lang="zh-TW" altLang="en-US" dirty="0">
                <a:sym typeface="Wingdings" panose="05000000000000000000" pitchFamily="2" charset="2"/>
              </a:rPr>
              <a:t>到命令選擇區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zh-TW" altLang="en-US" dirty="0">
                <a:sym typeface="Wingdings" panose="05000000000000000000" pitchFamily="2" charset="2"/>
              </a:rPr>
              <a:t>由此選擇命令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-&gt;</a:t>
            </a:r>
            <a:r>
              <a:rPr lang="zh-TW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從下拉清單選擇</a:t>
            </a:r>
            <a:r>
              <a:rPr lang="zh-TW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巨集</a:t>
            </a:r>
            <a:r>
              <a:rPr lang="en-US" altLang="zh-TW" dirty="0" smtClean="0">
                <a:solidFill>
                  <a:srgbClr val="FF0000"/>
                </a:solidFill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olidFill>
                  <a:schemeClr val="bg2"/>
                </a:solidFill>
                <a:sym typeface="Wingdings" panose="05000000000000000000" pitchFamily="2" charset="2"/>
              </a:rPr>
              <a:t>從底下</a:t>
            </a:r>
            <a:endParaRPr lang="en-US" altLang="zh-TW" dirty="0" smtClean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2"/>
                </a:solidFill>
                <a:sym typeface="Wingdings" panose="05000000000000000000" pitchFamily="2" charset="2"/>
              </a:rPr>
              <a:t>選擇剛剛完成的巨</a:t>
            </a:r>
            <a:r>
              <a:rPr lang="zh-TW" altLang="en-US" dirty="0">
                <a:solidFill>
                  <a:schemeClr val="bg2"/>
                </a:solidFill>
                <a:sym typeface="Wingdings" panose="05000000000000000000" pitchFamily="2" charset="2"/>
              </a:rPr>
              <a:t>集</a:t>
            </a:r>
            <a:endParaRPr lang="zh-TW" altLang="en-US" dirty="0">
              <a:solidFill>
                <a:schemeClr val="bg2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3287910"/>
            <a:ext cx="4796210" cy="360679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r="69783" b="2877"/>
          <a:stretch/>
        </p:blipFill>
        <p:spPr>
          <a:xfrm>
            <a:off x="73249" y="3068960"/>
            <a:ext cx="2409278" cy="276445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155" y="3255561"/>
            <a:ext cx="2088232" cy="358041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7911" y="3717032"/>
            <a:ext cx="1052060" cy="41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 rot="2689095">
            <a:off x="1838994" y="5027632"/>
            <a:ext cx="574173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 rot="2689095">
            <a:off x="4170651" y="6164894"/>
            <a:ext cx="574173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7" y="2262315"/>
            <a:ext cx="2520280" cy="100408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555776" y="6544594"/>
            <a:ext cx="1080120" cy="313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560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巨集放到視窗按鈕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0" y="1103228"/>
            <a:ext cx="9144000" cy="3470116"/>
          </a:xfrm>
          <a:solidFill>
            <a:srgbClr val="EBFBD4"/>
          </a:solidFill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solidFill>
                  <a:schemeClr val="bg2"/>
                </a:solidFill>
                <a:sym typeface="Wingdings" panose="05000000000000000000" pitchFamily="2" charset="2"/>
              </a:rPr>
              <a:t>點選欲新增的巨</a:t>
            </a:r>
            <a:r>
              <a:rPr lang="zh-TW" altLang="en-US" dirty="0">
                <a:solidFill>
                  <a:schemeClr val="bg2"/>
                </a:solidFill>
                <a:sym typeface="Wingdings" panose="05000000000000000000" pitchFamily="2" charset="2"/>
              </a:rPr>
              <a:t>集</a:t>
            </a:r>
            <a:r>
              <a:rPr lang="en-US" altLang="zh-TW" dirty="0" smtClean="0">
                <a:solidFill>
                  <a:schemeClr val="bg2"/>
                </a:solidFill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olidFill>
                  <a:schemeClr val="bg2"/>
                </a:solidFill>
                <a:sym typeface="Wingdings" panose="05000000000000000000" pitchFamily="2" charset="2"/>
              </a:rPr>
              <a:t>按新增</a:t>
            </a:r>
            <a:r>
              <a:rPr lang="en-US" altLang="zh-TW" dirty="0" smtClean="0">
                <a:solidFill>
                  <a:schemeClr val="bg2"/>
                </a:solidFill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olidFill>
                  <a:schemeClr val="bg2"/>
                </a:solidFill>
                <a:sym typeface="Wingdings" panose="05000000000000000000" pitchFamily="2" charset="2"/>
              </a:rPr>
              <a:t>確定</a:t>
            </a:r>
            <a:r>
              <a:rPr lang="en-US" altLang="zh-TW" dirty="0" smtClean="0">
                <a:solidFill>
                  <a:schemeClr val="bg2"/>
                </a:solidFill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olidFill>
                  <a:schemeClr val="bg2"/>
                </a:solidFill>
                <a:sym typeface="Wingdings" panose="05000000000000000000" pitchFamily="2" charset="2"/>
              </a:rPr>
              <a:t>成果如下</a:t>
            </a:r>
            <a:endParaRPr lang="zh-TW" altLang="en-US" dirty="0">
              <a:solidFill>
                <a:schemeClr val="bg2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8520" y="1844824"/>
            <a:ext cx="6012160" cy="476207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895" y="2238211"/>
            <a:ext cx="298710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9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視窗按鈕修改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0" y="1103228"/>
            <a:ext cx="9144000" cy="3470116"/>
          </a:xfrm>
          <a:solidFill>
            <a:srgbClr val="EBFBD4"/>
          </a:solidFill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檔案</a:t>
            </a:r>
            <a:r>
              <a:rPr lang="en-US" altLang="zh-TW" dirty="0"/>
              <a:t>-&gt;Excel</a:t>
            </a:r>
            <a:r>
              <a:rPr lang="zh-TW" altLang="en-US" dirty="0"/>
              <a:t>選項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快速存取工具列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自訂快速存取工具列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點選巨集檔案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點選</a:t>
            </a:r>
            <a:r>
              <a:rPr lang="zh-TW" altLang="en-US" dirty="0"/>
              <a:t>要編輯的巨集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修改</a:t>
            </a:r>
            <a:r>
              <a:rPr lang="en-US" altLang="zh-TW" dirty="0" smtClean="0"/>
              <a:t>-&gt;</a:t>
            </a:r>
            <a:r>
              <a:rPr lang="zh-TW" altLang="en-US" dirty="0"/>
              <a:t>選擇功能圖示和名稱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15" y="3245893"/>
            <a:ext cx="4427985" cy="358378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r="69783" b="2877"/>
          <a:stretch/>
        </p:blipFill>
        <p:spPr>
          <a:xfrm>
            <a:off x="73249" y="3068960"/>
            <a:ext cx="2409278" cy="276445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155" y="3255561"/>
            <a:ext cx="2088232" cy="358041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7911" y="3717032"/>
            <a:ext cx="1052060" cy="41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rot="2689095">
            <a:off x="1838993" y="5027631"/>
            <a:ext cx="574173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555776" y="6544594"/>
            <a:ext cx="1080120" cy="313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 rot="2689095">
            <a:off x="4428391" y="5261796"/>
            <a:ext cx="574173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75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成果展示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0" y="1103228"/>
            <a:ext cx="9144000" cy="4630028"/>
          </a:xfrm>
          <a:solidFill>
            <a:srgbClr val="EBFBD4"/>
          </a:solidFill>
        </p:spPr>
        <p:txBody>
          <a:bodyPr/>
          <a:lstStyle/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6752"/>
            <a:ext cx="2448272" cy="2605957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3347864" y="2132856"/>
            <a:ext cx="1008112" cy="79208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060848"/>
            <a:ext cx="437197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牛刀小試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0" y="1103228"/>
            <a:ext cx="9144000" cy="4630028"/>
          </a:xfrm>
          <a:solidFill>
            <a:srgbClr val="EBFBD4"/>
          </a:solidFill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請舉一反三</a:t>
            </a:r>
            <a:r>
              <a:rPr lang="en-US" altLang="zh-TW" dirty="0" smtClean="0"/>
              <a:t>,</a:t>
            </a:r>
            <a:r>
              <a:rPr lang="zh-TW" altLang="en-US" dirty="0" smtClean="0"/>
              <a:t>加入遞增巨集</a:t>
            </a:r>
            <a:r>
              <a:rPr lang="en-US" altLang="zh-TW" dirty="0" smtClean="0"/>
              <a:t>(</a:t>
            </a:r>
            <a:r>
              <a:rPr lang="zh-TW" altLang="en-US" dirty="0" smtClean="0"/>
              <a:t>剛做好的另一個巨集</a:t>
            </a:r>
            <a:r>
              <a:rPr lang="en-US" altLang="zh-TW" dirty="0" smtClean="0"/>
              <a:t>)</a:t>
            </a:r>
            <a:r>
              <a:rPr lang="zh-TW" altLang="en-US" dirty="0" smtClean="0"/>
              <a:t>為新的視窗按鈕用笑臉排序</a:t>
            </a:r>
            <a:r>
              <a:rPr lang="en-US" altLang="zh-TW" dirty="0" smtClean="0"/>
              <a:t>,</a:t>
            </a:r>
            <a:r>
              <a:rPr lang="zh-TW" altLang="en-US" dirty="0" smtClean="0"/>
              <a:t>請參考</a:t>
            </a:r>
            <a:r>
              <a:rPr lang="en-US" altLang="zh-TW" dirty="0" smtClean="0"/>
              <a:t>p.36-39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60" y="2172895"/>
            <a:ext cx="6884489" cy="466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讓巨集更加具備實用性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無論是巨集敘述設定</a:t>
            </a:r>
            <a:r>
              <a:rPr lang="en-US" altLang="zh-TW" dirty="0" smtClean="0"/>
              <a:t>,</a:t>
            </a:r>
            <a:r>
              <a:rPr lang="zh-TW" altLang="en-US" dirty="0" smtClean="0"/>
              <a:t>快捷鍵設定</a:t>
            </a:r>
            <a:r>
              <a:rPr lang="en-US" altLang="zh-TW" dirty="0" smtClean="0"/>
              <a:t>,</a:t>
            </a:r>
            <a:r>
              <a:rPr lang="zh-TW" altLang="en-US" dirty="0" smtClean="0"/>
              <a:t>把巨集放在功能列</a:t>
            </a:r>
            <a:r>
              <a:rPr lang="en-US" altLang="zh-TW" dirty="0" smtClean="0"/>
              <a:t>,</a:t>
            </a:r>
            <a:r>
              <a:rPr lang="zh-TW" altLang="en-US" dirty="0" smtClean="0"/>
              <a:t>視窗按鈕都可以增加我們巨集的實用性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***</a:t>
            </a:r>
            <a:r>
              <a:rPr lang="zh-TW" altLang="en-US" dirty="0" smtClean="0"/>
              <a:t>重新命名巨集群組</a:t>
            </a:r>
            <a:r>
              <a:rPr lang="en-US" altLang="zh-TW" dirty="0" smtClean="0"/>
              <a:t>,</a:t>
            </a:r>
            <a:r>
              <a:rPr lang="zh-TW" altLang="en-US" dirty="0" smtClean="0"/>
              <a:t>不會真的動到巨集本身喔</a:t>
            </a:r>
            <a:r>
              <a:rPr lang="en-US" altLang="zh-TW" dirty="0" smtClean="0"/>
              <a:t>!</a:t>
            </a:r>
            <a:r>
              <a:rPr lang="zh-TW" altLang="en-US" dirty="0" smtClean="0"/>
              <a:t>主要是更動在畫面的呈現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968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加入按鈕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ym typeface="Wingdings" panose="05000000000000000000" pitchFamily="2" charset="2"/>
              </a:rPr>
              <a:t>開發人員</a:t>
            </a:r>
            <a:r>
              <a:rPr lang="en-US" altLang="zh-TW" dirty="0" smtClean="0"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ym typeface="Wingdings" panose="05000000000000000000" pitchFamily="2" charset="2"/>
              </a:rPr>
              <a:t>插入</a:t>
            </a:r>
            <a:r>
              <a:rPr lang="zh-TW" altLang="en-US" dirty="0">
                <a:sym typeface="Wingdings" panose="05000000000000000000" pitchFamily="2" charset="2"/>
              </a:rPr>
              <a:t>索引</a:t>
            </a:r>
            <a:r>
              <a:rPr lang="en-US" altLang="zh-TW" dirty="0" smtClean="0"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ym typeface="Wingdings" panose="05000000000000000000" pitchFamily="2" charset="2"/>
              </a:rPr>
              <a:t>選取</a:t>
            </a:r>
            <a:r>
              <a:rPr lang="zh-TW" altLang="en-US" dirty="0">
                <a:sym typeface="Wingdings" panose="05000000000000000000" pitchFamily="2" charset="2"/>
              </a:rPr>
              <a:t>適當的表單控制項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zh-TW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按鈕控制項</a:t>
            </a:r>
            <a:r>
              <a:rPr lang="en-US" altLang="zh-TW" dirty="0" smtClean="0">
                <a:sym typeface="Wingdings" panose="05000000000000000000" pitchFamily="2" charset="2"/>
              </a:rPr>
              <a:t>)</a:t>
            </a:r>
            <a:r>
              <a:rPr lang="fr-FR" altLang="zh-TW" dirty="0"/>
              <a:t/>
            </a:r>
            <a:br>
              <a:rPr lang="fr-FR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3066147"/>
            <a:ext cx="50101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1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重要說明</a:t>
            </a:r>
            <a:r>
              <a:rPr lang="en-US" altLang="zh-TW" dirty="0" smtClean="0"/>
              <a:t>(</a:t>
            </a:r>
            <a:r>
              <a:rPr lang="zh-TW" altLang="en-US" dirty="0" smtClean="0"/>
              <a:t>牽涉成績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679776"/>
          </a:xfrm>
        </p:spPr>
        <p:txBody>
          <a:bodyPr/>
          <a:lstStyle/>
          <a:p>
            <a:r>
              <a:rPr lang="zh-TW" altLang="en-US" dirty="0" smtClean="0"/>
              <a:t>課堂練習</a:t>
            </a:r>
            <a:r>
              <a:rPr lang="en-US" altLang="zh-TW" dirty="0" smtClean="0"/>
              <a:t>-</a:t>
            </a:r>
            <a:r>
              <a:rPr lang="zh-TW" altLang="en-US" dirty="0" smtClean="0"/>
              <a:t>把所有檔案放到資料夾</a:t>
            </a:r>
            <a:r>
              <a:rPr lang="en-US" altLang="zh-TW" dirty="0" smtClean="0"/>
              <a:t>(</a:t>
            </a:r>
            <a:r>
              <a:rPr lang="zh-TW" altLang="en-US" dirty="0" smtClean="0"/>
              <a:t>有多少算多少</a:t>
            </a:r>
            <a:r>
              <a:rPr lang="en-US" altLang="zh-TW" dirty="0" smtClean="0"/>
              <a:t>,</a:t>
            </a:r>
            <a:r>
              <a:rPr lang="zh-TW" altLang="en-US" dirty="0" smtClean="0"/>
              <a:t>主要是老師了解你當週學習狀況</a:t>
            </a:r>
            <a:r>
              <a:rPr lang="en-US" altLang="zh-TW" dirty="0" smtClean="0"/>
              <a:t>)-&gt;</a:t>
            </a:r>
            <a:r>
              <a:rPr lang="zh-TW" altLang="en-US" dirty="0" smtClean="0"/>
              <a:t>上傳到網路學員</a:t>
            </a:r>
            <a:r>
              <a:rPr lang="zh-TW" altLang="en-US" b="1" dirty="0" smtClean="0">
                <a:solidFill>
                  <a:srgbClr val="FF0000"/>
                </a:solidFill>
              </a:rPr>
              <a:t>課堂練習區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dirty="0" smtClean="0"/>
              <a:t>[</a:t>
            </a:r>
            <a:r>
              <a:rPr lang="zh-TW" altLang="en-US" dirty="0" smtClean="0"/>
              <a:t>師生改進</a:t>
            </a:r>
            <a:r>
              <a:rPr lang="en-US" altLang="zh-TW" dirty="0" smtClean="0"/>
              <a:t>]</a:t>
            </a:r>
            <a:r>
              <a:rPr lang="zh-TW" altLang="en-US" dirty="0" smtClean="0"/>
              <a:t>實習作業</a:t>
            </a:r>
            <a:r>
              <a:rPr lang="en-US" altLang="zh-TW" dirty="0" smtClean="0"/>
              <a:t>-</a:t>
            </a:r>
            <a:r>
              <a:rPr lang="zh-TW" altLang="en-US" dirty="0" smtClean="0"/>
              <a:t>因為每週進度掌握不一</a:t>
            </a:r>
            <a:r>
              <a:rPr lang="en-US" altLang="zh-TW" dirty="0" smtClean="0"/>
              <a:t>,</a:t>
            </a:r>
            <a:r>
              <a:rPr lang="zh-TW" altLang="en-US" dirty="0" smtClean="0"/>
              <a:t>老師會在第四堂課公告</a:t>
            </a:r>
            <a:r>
              <a:rPr lang="en-US" altLang="zh-TW" dirty="0" smtClean="0"/>
              <a:t>(4:00-4:15),</a:t>
            </a:r>
            <a:r>
              <a:rPr lang="zh-TW" altLang="en-US" dirty="0" smtClean="0"/>
              <a:t>並把實習檔放在教材區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完成後放在實習作業區</a:t>
            </a:r>
            <a:endParaRPr lang="en-US" altLang="zh-TW" dirty="0" smtClean="0"/>
          </a:p>
          <a:p>
            <a:r>
              <a:rPr lang="zh-TW" altLang="en-US" dirty="0"/>
              <a:t>隨</a:t>
            </a:r>
            <a:r>
              <a:rPr lang="zh-TW" altLang="en-US" dirty="0" smtClean="0"/>
              <a:t>堂測驗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則會詳述後打在投影片</a:t>
            </a:r>
            <a:r>
              <a:rPr lang="en-US" altLang="zh-TW" dirty="0" smtClean="0"/>
              <a:t>/</a:t>
            </a:r>
            <a:r>
              <a:rPr lang="zh-TW" altLang="en-US" dirty="0" smtClean="0"/>
              <a:t>記事本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完成後放在繳交區</a:t>
            </a:r>
            <a:r>
              <a:rPr lang="en-US" altLang="zh-TW" dirty="0" smtClean="0"/>
              <a:t>/</a:t>
            </a:r>
            <a:r>
              <a:rPr lang="zh-TW" altLang="en-US" dirty="0" smtClean="0"/>
              <a:t>作答區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7703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按鈕指定</a:t>
            </a:r>
            <a:r>
              <a:rPr lang="zh-TW" altLang="en-US" dirty="0"/>
              <a:t>巨集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ym typeface="Wingdings" panose="05000000000000000000" pitchFamily="2" charset="2"/>
              </a:rPr>
              <a:t>新增按鈕時</a:t>
            </a:r>
            <a:r>
              <a:rPr lang="en-US" altLang="zh-TW" dirty="0" smtClean="0">
                <a:sym typeface="Wingdings" panose="05000000000000000000" pitchFamily="2" charset="2"/>
              </a:rPr>
              <a:t>,</a:t>
            </a:r>
            <a:r>
              <a:rPr lang="zh-TW" altLang="en-US" dirty="0" smtClean="0">
                <a:sym typeface="Wingdings" panose="05000000000000000000" pitchFamily="2" charset="2"/>
              </a:rPr>
              <a:t>拖拉按鈕後</a:t>
            </a:r>
            <a:r>
              <a:rPr lang="en-US" altLang="zh-TW" dirty="0" smtClean="0">
                <a:sym typeface="Wingdings" panose="05000000000000000000" pitchFamily="2" charset="2"/>
              </a:rPr>
              <a:t>,</a:t>
            </a:r>
            <a:r>
              <a:rPr lang="zh-TW" altLang="en-US" dirty="0" smtClean="0">
                <a:sym typeface="Wingdings" panose="05000000000000000000" pitchFamily="2" charset="2"/>
              </a:rPr>
              <a:t>會彈跳出相關視窗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TW" altLang="en-US" dirty="0" smtClean="0">
                <a:sym typeface="Wingdings" panose="05000000000000000000" pitchFamily="2" charset="2"/>
              </a:rPr>
              <a:t>選擇巨集</a:t>
            </a:r>
            <a:r>
              <a:rPr lang="en-US" altLang="zh-TW" dirty="0" smtClean="0"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ym typeface="Wingdings" panose="05000000000000000000" pitchFamily="2" charset="2"/>
              </a:rPr>
              <a:t>確定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r>
              <a:rPr lang="zh-TW" altLang="en-US" dirty="0" smtClean="0">
                <a:sym typeface="Wingdings" panose="05000000000000000000" pitchFamily="2" charset="2"/>
              </a:rPr>
              <a:t>修改按鈕時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zh-TW" altLang="en-US" dirty="0">
                <a:sym typeface="Wingdings" panose="05000000000000000000" pitchFamily="2" charset="2"/>
              </a:rPr>
              <a:t>右圖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  <a:r>
              <a:rPr lang="en-US" altLang="zh-TW" dirty="0" smtClean="0">
                <a:sym typeface="Wingdings" panose="05000000000000000000" pitchFamily="2" charset="2"/>
              </a:rPr>
              <a:t>,</a:t>
            </a:r>
            <a:r>
              <a:rPr lang="zh-TW" altLang="en-US" dirty="0" smtClean="0">
                <a:sym typeface="Wingdings" panose="05000000000000000000" pitchFamily="2" charset="2"/>
              </a:rPr>
              <a:t>點選按鈕</a:t>
            </a:r>
            <a:r>
              <a:rPr lang="en-US" altLang="zh-TW" dirty="0" smtClean="0"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ym typeface="Wingdings" panose="05000000000000000000" pitchFamily="2" charset="2"/>
              </a:rPr>
              <a:t>滑鼠右鍵</a:t>
            </a:r>
            <a:r>
              <a:rPr lang="en-US" altLang="zh-TW" dirty="0" smtClean="0"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ym typeface="Wingdings" panose="05000000000000000000" pitchFamily="2" charset="2"/>
              </a:rPr>
              <a:t>指定巨集</a:t>
            </a:r>
            <a:r>
              <a:rPr lang="en-US" altLang="zh-TW" dirty="0" smtClean="0"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ym typeface="Wingdings" panose="05000000000000000000" pitchFamily="2" charset="2"/>
              </a:rPr>
              <a:t>也會到一樣的視窗</a:t>
            </a:r>
            <a:r>
              <a:rPr lang="fr-FR" altLang="zh-TW" dirty="0"/>
              <a:t/>
            </a:r>
            <a:br>
              <a:rPr lang="fr-FR" altLang="zh-TW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656" y="4453018"/>
            <a:ext cx="3441254" cy="23715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4274825"/>
            <a:ext cx="3059832" cy="258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6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編輯按鈕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ym typeface="Wingdings" panose="05000000000000000000" pitchFamily="2" charset="2"/>
              </a:rPr>
              <a:t>滑鼠右鍵點</a:t>
            </a:r>
            <a:r>
              <a:rPr lang="zh-TW" altLang="en-US" dirty="0">
                <a:sym typeface="Wingdings" panose="05000000000000000000" pitchFamily="2" charset="2"/>
              </a:rPr>
              <a:t>選</a:t>
            </a:r>
            <a:r>
              <a:rPr lang="zh-TW" altLang="en-US" dirty="0" smtClean="0">
                <a:sym typeface="Wingdings" panose="05000000000000000000" pitchFamily="2" charset="2"/>
              </a:rPr>
              <a:t>按鈕</a:t>
            </a:r>
            <a:r>
              <a:rPr lang="en-US" altLang="zh-TW" dirty="0" smtClean="0"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ym typeface="Wingdings" panose="05000000000000000000" pitchFamily="2" charset="2"/>
              </a:rPr>
              <a:t>看到游標本身</a:t>
            </a:r>
            <a:r>
              <a:rPr lang="en-US" altLang="zh-TW" dirty="0" smtClean="0">
                <a:sym typeface="Wingdings" panose="05000000000000000000" pitchFamily="2" charset="2"/>
              </a:rPr>
              <a:t>-&gt;</a:t>
            </a:r>
            <a:r>
              <a:rPr lang="zh-TW" altLang="en-US" dirty="0" smtClean="0">
                <a:sym typeface="Wingdings" panose="05000000000000000000" pitchFamily="2" charset="2"/>
              </a:rPr>
              <a:t>即可編輯按鈕文字</a:t>
            </a:r>
            <a:r>
              <a:rPr lang="fr-FR" altLang="zh-TW" dirty="0"/>
              <a:t/>
            </a:r>
            <a:br>
              <a:rPr lang="fr-FR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3645024"/>
            <a:ext cx="2981325" cy="14573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573016"/>
            <a:ext cx="2600325" cy="2000250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3643933" y="3890888"/>
            <a:ext cx="1432123" cy="1080120"/>
          </a:xfrm>
          <a:prstGeom prst="rightArrow">
            <a:avLst/>
          </a:prstGeom>
          <a:solidFill>
            <a:schemeClr val="accent4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27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牛刀小試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0" y="1103228"/>
            <a:ext cx="9144000" cy="4630028"/>
          </a:xfrm>
          <a:solidFill>
            <a:srgbClr val="EBFBD4"/>
          </a:solidFill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請舉一反三</a:t>
            </a:r>
            <a:r>
              <a:rPr lang="en-US" altLang="zh-TW" dirty="0" smtClean="0"/>
              <a:t>,</a:t>
            </a:r>
            <a:r>
              <a:rPr lang="zh-TW" altLang="en-US" dirty="0" smtClean="0"/>
              <a:t>加入按</a:t>
            </a:r>
            <a:r>
              <a:rPr lang="zh-TW" altLang="en-US" dirty="0"/>
              <a:t>鈕</a:t>
            </a:r>
            <a:r>
              <a:rPr lang="en-US" altLang="zh-TW" dirty="0" smtClean="0"/>
              <a:t>(</a:t>
            </a:r>
            <a:r>
              <a:rPr lang="zh-TW" altLang="en-US" dirty="0" smtClean="0"/>
              <a:t>並指</a:t>
            </a:r>
            <a:r>
              <a:rPr lang="zh-TW" altLang="en-US" dirty="0"/>
              <a:t>定</a:t>
            </a:r>
            <a:r>
              <a:rPr lang="zh-TW" altLang="en-US" dirty="0" smtClean="0"/>
              <a:t>另一個巨集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zh-TW" altLang="en-US" dirty="0" smtClean="0"/>
              <a:t>請參閱</a:t>
            </a:r>
            <a:r>
              <a:rPr lang="en-US" altLang="zh-TW" dirty="0" smtClean="0"/>
              <a:t>p.44~47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64" y="2780928"/>
            <a:ext cx="8704659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4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TW" altLang="en-US" dirty="0" smtClean="0"/>
              <a:t>巨集加入註解</a:t>
            </a:r>
            <a:endParaRPr lang="zh-TW" altLang="en-US" sz="2800" dirty="0" smtClean="0"/>
          </a:p>
        </p:txBody>
      </p:sp>
      <p:sp>
        <p:nvSpPr>
          <p:cNvPr id="2" name="副標題 1"/>
          <p:cNvSpPr>
            <a:spLocks noGrp="1"/>
          </p:cNvSpPr>
          <p:nvPr>
            <p:ph idx="1"/>
          </p:nvPr>
        </p:nvSpPr>
        <p:spPr>
          <a:xfrm>
            <a:off x="-108520" y="2132856"/>
            <a:ext cx="8229600" cy="4536504"/>
          </a:xfrm>
        </p:spPr>
        <p:txBody>
          <a:bodyPr/>
          <a:lstStyle/>
          <a:p>
            <a:r>
              <a:rPr lang="zh-TW" altLang="en-US" dirty="0" smtClean="0"/>
              <a:t>開發人員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巨集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選擇欲編輯的巨集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按編輯</a:t>
            </a:r>
            <a:endParaRPr lang="en-US" altLang="zh-TW" dirty="0" smtClean="0"/>
          </a:p>
          <a:p>
            <a:r>
              <a:rPr lang="zh-TW" altLang="en-US" dirty="0" smtClean="0"/>
              <a:t>在程式編輯頁面中</a:t>
            </a:r>
            <a:r>
              <a:rPr lang="en-US" altLang="zh-TW" dirty="0" smtClean="0"/>
              <a:t>,</a:t>
            </a:r>
            <a:r>
              <a:rPr lang="zh-TW" altLang="en-US" dirty="0" smtClean="0"/>
              <a:t>可以加入註解</a:t>
            </a:r>
            <a:r>
              <a:rPr lang="en-US" altLang="zh-TW" dirty="0" smtClean="0"/>
              <a:t>,</a:t>
            </a:r>
            <a:r>
              <a:rPr lang="zh-TW" altLang="en-US" dirty="0" smtClean="0"/>
              <a:t>用單引號</a:t>
            </a:r>
            <a:r>
              <a:rPr lang="en-US" altLang="zh-TW" dirty="0" smtClean="0"/>
              <a:t>(‘)</a:t>
            </a:r>
            <a:r>
              <a:rPr lang="zh-TW" altLang="en-US" dirty="0" smtClean="0"/>
              <a:t>方式</a:t>
            </a:r>
            <a:endParaRPr lang="en-US" altLang="zh-TW" dirty="0" smtClean="0"/>
          </a:p>
          <a:p>
            <a:r>
              <a:rPr lang="zh-TW" altLang="en-US" dirty="0" smtClean="0"/>
              <a:t>巨集程式碼內容日新月異</a:t>
            </a:r>
            <a:r>
              <a:rPr lang="en-US" altLang="zh-TW" dirty="0" smtClean="0"/>
              <a:t>,</a:t>
            </a:r>
            <a:r>
              <a:rPr lang="zh-TW" altLang="en-US" dirty="0" smtClean="0"/>
              <a:t>功能十分繁複</a:t>
            </a:r>
            <a:r>
              <a:rPr lang="en-US" altLang="zh-TW" dirty="0" smtClean="0"/>
              <a:t>.</a:t>
            </a:r>
            <a:r>
              <a:rPr lang="zh-TW" altLang="en-US" dirty="0" smtClean="0"/>
              <a:t>所以必須要學會自行查找問題</a:t>
            </a:r>
            <a:r>
              <a:rPr lang="en-US" altLang="zh-TW" dirty="0" smtClean="0"/>
              <a:t>,</a:t>
            </a:r>
            <a:r>
              <a:rPr lang="zh-TW" altLang="en-US" dirty="0" smtClean="0"/>
              <a:t>若對新功能有興趣者可採取先以操作行為錄製</a:t>
            </a:r>
            <a:r>
              <a:rPr lang="en-US" altLang="zh-TW" dirty="0" smtClean="0"/>
              <a:t>,</a:t>
            </a:r>
            <a:r>
              <a:rPr lang="zh-TW" altLang="en-US" dirty="0" smtClean="0"/>
              <a:t>在進行程式修</a:t>
            </a:r>
            <a:r>
              <a:rPr lang="zh-TW" altLang="en-US" dirty="0"/>
              <a:t>改</a:t>
            </a:r>
          </a:p>
        </p:txBody>
      </p:sp>
    </p:spTree>
    <p:extLst>
      <p:ext uri="{BB962C8B-B14F-4D97-AF65-F5344CB8AC3E}">
        <p14:creationId xmlns:p14="http://schemas.microsoft.com/office/powerpoint/2010/main" val="108406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實際體驗下註解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3505200"/>
          </a:xfrm>
          <a:solidFill>
            <a:srgbClr val="EBFBD4"/>
          </a:solidFill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請根據上一張投影片到編輯頁面編輯兩個巨集註解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07504" y="1700808"/>
            <a:ext cx="9180512" cy="5229200"/>
            <a:chOff x="0" y="1628800"/>
            <a:chExt cx="9180512" cy="52292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28800"/>
              <a:ext cx="9180512" cy="52292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907704" y="2456904"/>
              <a:ext cx="720080" cy="10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903976" y="5121200"/>
              <a:ext cx="720080" cy="10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842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TW" altLang="en-US" dirty="0" smtClean="0"/>
              <a:t>巨集加入註解</a:t>
            </a:r>
            <a:endParaRPr lang="zh-TW" altLang="en-US" sz="2800" dirty="0" smtClean="0"/>
          </a:p>
        </p:txBody>
      </p:sp>
      <p:sp>
        <p:nvSpPr>
          <p:cNvPr id="2" name="副標題 1"/>
          <p:cNvSpPr>
            <a:spLocks noGrp="1"/>
          </p:cNvSpPr>
          <p:nvPr>
            <p:ph idx="1"/>
          </p:nvPr>
        </p:nvSpPr>
        <p:spPr>
          <a:xfrm>
            <a:off x="-108520" y="2132856"/>
            <a:ext cx="8229600" cy="4536504"/>
          </a:xfrm>
        </p:spPr>
        <p:txBody>
          <a:bodyPr/>
          <a:lstStyle/>
          <a:p>
            <a:r>
              <a:rPr lang="zh-TW" altLang="en-US" dirty="0" smtClean="0"/>
              <a:t>巨集程式碼內容日新月異</a:t>
            </a:r>
            <a:r>
              <a:rPr lang="en-US" altLang="zh-TW" dirty="0" smtClean="0"/>
              <a:t>,</a:t>
            </a:r>
            <a:r>
              <a:rPr lang="zh-TW" altLang="en-US" dirty="0" smtClean="0"/>
              <a:t>功能十分繁複</a:t>
            </a:r>
            <a:r>
              <a:rPr lang="en-US" altLang="zh-TW" dirty="0" smtClean="0"/>
              <a:t>.</a:t>
            </a:r>
            <a:r>
              <a:rPr lang="zh-TW" altLang="en-US" dirty="0" smtClean="0"/>
              <a:t>所以必須要學會自行查找問題</a:t>
            </a:r>
            <a:r>
              <a:rPr lang="en-US" altLang="zh-TW" dirty="0" smtClean="0"/>
              <a:t>,</a:t>
            </a:r>
            <a:r>
              <a:rPr lang="zh-TW" altLang="en-US" dirty="0" smtClean="0"/>
              <a:t>若對新功能有興趣者可採取先以操作行為錄製</a:t>
            </a:r>
            <a:r>
              <a:rPr lang="en-US" altLang="zh-TW" dirty="0" smtClean="0"/>
              <a:t>,</a:t>
            </a:r>
            <a:r>
              <a:rPr lang="zh-TW" altLang="en-US" dirty="0" smtClean="0"/>
              <a:t>在進行程式修</a:t>
            </a:r>
            <a:r>
              <a:rPr lang="zh-TW" altLang="en-US" dirty="0"/>
              <a:t>改</a:t>
            </a:r>
          </a:p>
        </p:txBody>
      </p:sp>
    </p:spTree>
    <p:extLst>
      <p:ext uri="{BB962C8B-B14F-4D97-AF65-F5344CB8AC3E}">
        <p14:creationId xmlns:p14="http://schemas.microsoft.com/office/powerpoint/2010/main" val="398477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註解要</a:t>
            </a:r>
            <a:r>
              <a:rPr lang="zh-TW" altLang="en-US" dirty="0"/>
              <a:t>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5544616"/>
          </a:xfrm>
          <a:solidFill>
            <a:srgbClr val="EBFBD4"/>
          </a:solidFill>
        </p:spPr>
        <p:txBody>
          <a:bodyPr/>
          <a:lstStyle/>
          <a:p>
            <a:pPr marL="0" indent="0">
              <a:buNone/>
            </a:pPr>
            <a:r>
              <a:rPr lang="zh-TW" altLang="en-US" sz="2800" dirty="0" smtClean="0"/>
              <a:t>請務必養成下註解習慣</a:t>
            </a:r>
            <a:r>
              <a:rPr lang="en-US" altLang="zh-TW" sz="2800" dirty="0" smtClean="0"/>
              <a:t>,</a:t>
            </a:r>
            <a:r>
              <a:rPr lang="zh-TW" altLang="en-US" sz="2800" dirty="0" smtClean="0"/>
              <a:t>註解是為了幫助自己邏輯</a:t>
            </a:r>
            <a:r>
              <a:rPr lang="zh-TW" altLang="en-US" sz="2800" dirty="0"/>
              <a:t>釐</a:t>
            </a:r>
            <a:r>
              <a:rPr lang="zh-TW" altLang="en-US" sz="2800" dirty="0" smtClean="0"/>
              <a:t>清</a:t>
            </a:r>
            <a:r>
              <a:rPr lang="en-US" altLang="zh-TW" sz="2800" dirty="0" smtClean="0"/>
              <a:t>,</a:t>
            </a:r>
            <a:r>
              <a:rPr lang="zh-TW" altLang="en-US" sz="2800" dirty="0" smtClean="0"/>
              <a:t>以及讓其他人也可以了解程式碼</a:t>
            </a:r>
            <a:r>
              <a:rPr lang="en-US" altLang="zh-TW" sz="2800" dirty="0" smtClean="0"/>
              <a:t>!</a:t>
            </a:r>
          </a:p>
          <a:p>
            <a:pPr marL="0" indent="0">
              <a:buNone/>
            </a:pPr>
            <a:r>
              <a:rPr lang="zh-TW" altLang="en-US" sz="2800" dirty="0" smtClean="0"/>
              <a:t>註解撰寫要素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雖然有板控軟體輔助</a:t>
            </a:r>
            <a:r>
              <a:rPr lang="en-US" altLang="zh-TW" sz="2800" dirty="0" smtClean="0"/>
              <a:t>,</a:t>
            </a:r>
            <a:r>
              <a:rPr lang="zh-TW" altLang="en-US" sz="2800" dirty="0" smtClean="0"/>
              <a:t>但是下註解是對自己和他人的基本尊重喔</a:t>
            </a:r>
            <a:r>
              <a:rPr lang="en-US" altLang="zh-TW" sz="2800" dirty="0" smtClean="0"/>
              <a:t>!</a:t>
            </a:r>
          </a:p>
          <a:p>
            <a:r>
              <a:rPr lang="zh-TW" altLang="en-US" sz="2800" dirty="0" smtClean="0"/>
              <a:t>開發歷程</a:t>
            </a:r>
            <a:r>
              <a:rPr lang="en-US" altLang="zh-TW" sz="2800" dirty="0" smtClean="0"/>
              <a:t>-</a:t>
            </a:r>
            <a:r>
              <a:rPr lang="zh-TW" altLang="en-US" sz="2800" dirty="0" smtClean="0"/>
              <a:t> 開發時間</a:t>
            </a:r>
            <a:r>
              <a:rPr lang="en-US" altLang="zh-TW" sz="2800" dirty="0" smtClean="0"/>
              <a:t>,</a:t>
            </a:r>
            <a:r>
              <a:rPr lang="zh-TW" altLang="en-US" sz="2800" dirty="0" smtClean="0"/>
              <a:t>開發者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千萬不要每行都下</a:t>
            </a:r>
            <a:r>
              <a:rPr lang="en-US" altLang="zh-TW" sz="2800" dirty="0" smtClean="0"/>
              <a:t>.</a:t>
            </a:r>
            <a:r>
              <a:rPr lang="zh-TW" altLang="en-US" sz="2800" dirty="0" smtClean="0"/>
              <a:t>只要部分區塊</a:t>
            </a:r>
            <a:r>
              <a:rPr lang="en-US" altLang="zh-TW" sz="2800" dirty="0" smtClean="0"/>
              <a:t>,</a:t>
            </a:r>
            <a:r>
              <a:rPr lang="zh-TW" altLang="en-US" sz="2800" dirty="0" smtClean="0"/>
              <a:t>讓自己對該區塊以示負責</a:t>
            </a:r>
            <a:r>
              <a:rPr lang="en-US" altLang="zh-TW" sz="2800" dirty="0" smtClean="0"/>
              <a:t>)</a:t>
            </a:r>
          </a:p>
          <a:p>
            <a:pPr marL="0" indent="0">
              <a:buNone/>
            </a:pPr>
            <a:r>
              <a:rPr lang="zh-TW" altLang="en-US" sz="2800" dirty="0" smtClean="0"/>
              <a:t>例如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 </a:t>
            </a:r>
            <a:endParaRPr lang="en-US" altLang="zh-TW" sz="2800" dirty="0" smtClean="0"/>
          </a:p>
          <a:p>
            <a:pPr marL="0" indent="0">
              <a:buNone/>
            </a:pPr>
            <a:r>
              <a:rPr lang="en-US" altLang="zh-TW" sz="2400" dirty="0" smtClean="0"/>
              <a:t>(</a:t>
            </a:r>
            <a:r>
              <a:rPr lang="zh-TW" altLang="en-US" sz="2400" dirty="0" smtClean="0"/>
              <a:t>新增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Create by Y.H. Hung 2022/3/9…………End of create</a:t>
            </a:r>
          </a:p>
          <a:p>
            <a:pPr marL="0" indent="0">
              <a:buNone/>
            </a:pPr>
            <a:r>
              <a:rPr lang="en-US" altLang="zh-TW" sz="2400" dirty="0" smtClean="0"/>
              <a:t>(</a:t>
            </a:r>
            <a:r>
              <a:rPr lang="zh-TW" altLang="en-US" sz="2400" dirty="0" smtClean="0"/>
              <a:t>修改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Modified by </a:t>
            </a:r>
            <a:r>
              <a:rPr lang="en-US" altLang="zh-TW" sz="2400" dirty="0"/>
              <a:t>Y.H. Hung </a:t>
            </a:r>
            <a:r>
              <a:rPr lang="en-US" altLang="zh-TW" sz="2400" dirty="0" smtClean="0"/>
              <a:t>2022/3/9    ………….End of modify</a:t>
            </a:r>
          </a:p>
          <a:p>
            <a:pPr marL="0" indent="0">
              <a:buNone/>
            </a:pPr>
            <a:r>
              <a:rPr lang="en-US" altLang="zh-TW" sz="2400" dirty="0" smtClean="0"/>
              <a:t>(</a:t>
            </a:r>
            <a:r>
              <a:rPr lang="zh-TW" altLang="en-US" sz="2400" dirty="0" smtClean="0"/>
              <a:t>註解掉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不執行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Commented by </a:t>
            </a:r>
            <a:r>
              <a:rPr lang="en-US" altLang="zh-TW" sz="2400" dirty="0" err="1"/>
              <a:t>by</a:t>
            </a:r>
            <a:r>
              <a:rPr lang="en-US" altLang="zh-TW" sz="2400" dirty="0"/>
              <a:t> Y.H. Hung </a:t>
            </a:r>
            <a:r>
              <a:rPr lang="en-US" altLang="zh-TW" sz="2400" dirty="0" smtClean="0"/>
              <a:t>2022/3/9 ..End of commented</a:t>
            </a:r>
          </a:p>
          <a:p>
            <a:pPr marL="0" indent="0">
              <a:buNone/>
            </a:pPr>
            <a:r>
              <a:rPr lang="en-US" altLang="zh-TW" sz="2400" dirty="0" smtClean="0"/>
              <a:t>(</a:t>
            </a:r>
            <a:r>
              <a:rPr lang="zh-TW" altLang="en-US" sz="2400" dirty="0" smtClean="0"/>
              <a:t>刪除</a:t>
            </a:r>
            <a:r>
              <a:rPr lang="en-US" altLang="zh-TW" sz="2400" dirty="0" smtClean="0"/>
              <a:t>)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Deleted </a:t>
            </a:r>
            <a:r>
              <a:rPr lang="en-US" altLang="zh-TW" sz="2400" dirty="0"/>
              <a:t>by </a:t>
            </a:r>
            <a:r>
              <a:rPr lang="en-US" altLang="zh-TW" sz="2400" dirty="0" err="1"/>
              <a:t>by</a:t>
            </a:r>
            <a:r>
              <a:rPr lang="en-US" altLang="zh-TW" sz="2400" dirty="0"/>
              <a:t> Y.H. Hung </a:t>
            </a:r>
            <a:r>
              <a:rPr lang="en-US" altLang="zh-TW" sz="2400" dirty="0" smtClean="0"/>
              <a:t>2022/3/9…. End of delete</a:t>
            </a:r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5478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註解請不要太過度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5544616"/>
          </a:xfrm>
          <a:solidFill>
            <a:srgbClr val="EBFBD4"/>
          </a:solidFill>
        </p:spPr>
        <p:txBody>
          <a:bodyPr/>
          <a:lstStyle/>
          <a:p>
            <a:pPr marL="0" indent="0">
              <a:buNone/>
            </a:pP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/>
              <a:t>註解不是你賣萌畫畫</a:t>
            </a:r>
            <a:r>
              <a:rPr lang="en-US" altLang="zh-TW" sz="2400" dirty="0" smtClean="0"/>
              <a:t>,</a:t>
            </a:r>
            <a:r>
              <a:rPr lang="zh-TW" altLang="en-US" sz="2400" dirty="0" smtClean="0"/>
              <a:t>撩妹的工具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其實老師也做過用註解畫圖的事</a:t>
            </a:r>
            <a:r>
              <a:rPr lang="en-US" altLang="zh-TW" sz="2400" dirty="0" smtClean="0"/>
              <a:t>)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1026" name="Picture 2" descr="https://i2.kknews.cc/SIG=32bj0g9/rs4000n013584o161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3841" y="2472742"/>
            <a:ext cx="4896983" cy="193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1.kknews.cc/SIG=t4shhd/106800016935n51p914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5796034"/>
            <a:ext cx="7588376" cy="82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圖說文字 3"/>
          <p:cNvSpPr/>
          <p:nvPr/>
        </p:nvSpPr>
        <p:spPr>
          <a:xfrm>
            <a:off x="5048967" y="4354070"/>
            <a:ext cx="3671969" cy="1008112"/>
          </a:xfrm>
          <a:prstGeom prst="wedgeRoundRectCallout">
            <a:avLst>
              <a:gd name="adj1" fmla="val -40755"/>
              <a:gd name="adj2" fmla="val 96766"/>
              <a:gd name="adj3" fmla="val 16667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bg2"/>
                </a:solidFill>
              </a:rPr>
              <a:t>撩妹請用正常人方式</a:t>
            </a:r>
            <a:endParaRPr lang="en-US" altLang="zh-TW" sz="2400" dirty="0" smtClean="0">
              <a:solidFill>
                <a:schemeClr val="bg2"/>
              </a:solidFill>
            </a:endParaRPr>
          </a:p>
          <a:p>
            <a:pPr algn="ctr"/>
            <a:r>
              <a:rPr lang="zh-TW" altLang="en-US" sz="2400" dirty="0" smtClean="0">
                <a:solidFill>
                  <a:schemeClr val="bg2"/>
                </a:solidFill>
              </a:rPr>
              <a:t>文</a:t>
            </a:r>
            <a:r>
              <a:rPr lang="zh-TW" altLang="en-US" sz="2400" dirty="0">
                <a:solidFill>
                  <a:schemeClr val="bg2"/>
                </a:solidFill>
              </a:rPr>
              <a:t>青</a:t>
            </a:r>
            <a:r>
              <a:rPr lang="zh-TW" altLang="en-US" sz="2400" dirty="0" smtClean="0">
                <a:solidFill>
                  <a:schemeClr val="bg2"/>
                </a:solidFill>
              </a:rPr>
              <a:t>不是這樣的</a:t>
            </a:r>
            <a:r>
              <a:rPr lang="en-US" altLang="zh-TW" sz="2400" dirty="0" smtClean="0">
                <a:solidFill>
                  <a:schemeClr val="bg2"/>
                </a:solidFill>
              </a:rPr>
              <a:t>~</a:t>
            </a:r>
          </a:p>
        </p:txBody>
      </p:sp>
      <p:sp>
        <p:nvSpPr>
          <p:cNvPr id="7" name="圓角矩形圖說文字 6"/>
          <p:cNvSpPr/>
          <p:nvPr/>
        </p:nvSpPr>
        <p:spPr>
          <a:xfrm>
            <a:off x="107504" y="2719252"/>
            <a:ext cx="2592288" cy="1861875"/>
          </a:xfrm>
          <a:prstGeom prst="wedgeRoundRectCallout">
            <a:avLst>
              <a:gd name="adj1" fmla="val 90151"/>
              <a:gd name="adj2" fmla="val -11836"/>
              <a:gd name="adj3" fmla="val 16667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bg2"/>
                </a:solidFill>
              </a:rPr>
              <a:t>畫圖</a:t>
            </a:r>
            <a:r>
              <a:rPr lang="en-US" altLang="zh-TW" sz="2400" dirty="0" smtClean="0">
                <a:solidFill>
                  <a:schemeClr val="bg2"/>
                </a:solidFill>
              </a:rPr>
              <a:t>~</a:t>
            </a:r>
            <a:r>
              <a:rPr lang="zh-TW" altLang="en-US" sz="2400" dirty="0" smtClean="0">
                <a:solidFill>
                  <a:schemeClr val="bg2"/>
                </a:solidFill>
              </a:rPr>
              <a:t>請用</a:t>
            </a:r>
            <a:endParaRPr lang="en-US" altLang="zh-TW" sz="2400" dirty="0" smtClean="0">
              <a:solidFill>
                <a:schemeClr val="bg2"/>
              </a:solidFill>
            </a:endParaRPr>
          </a:p>
          <a:p>
            <a:pPr algn="ctr"/>
            <a:r>
              <a:rPr lang="zh-TW" altLang="en-US" sz="2400" dirty="0" smtClean="0">
                <a:solidFill>
                  <a:schemeClr val="bg2"/>
                </a:solidFill>
              </a:rPr>
              <a:t>小畫家</a:t>
            </a:r>
            <a:endParaRPr lang="en-US" altLang="zh-TW" sz="2400" dirty="0" smtClean="0">
              <a:solidFill>
                <a:schemeClr val="bg2"/>
              </a:solidFill>
            </a:endParaRPr>
          </a:p>
          <a:p>
            <a:pPr algn="ctr"/>
            <a:r>
              <a:rPr lang="zh-TW" altLang="en-US" sz="2400" dirty="0" smtClean="0">
                <a:solidFill>
                  <a:schemeClr val="bg2"/>
                </a:solidFill>
              </a:rPr>
              <a:t>這樣畫真不不會比較好</a:t>
            </a:r>
            <a:r>
              <a:rPr lang="zh-TW" altLang="en-US" sz="2400" dirty="0">
                <a:solidFill>
                  <a:schemeClr val="bg2"/>
                </a:solidFill>
              </a:rPr>
              <a:t>看</a:t>
            </a:r>
            <a:endParaRPr lang="en-US" altLang="zh-TW" sz="24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6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開發者心態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5544616"/>
          </a:xfrm>
          <a:solidFill>
            <a:srgbClr val="EBFBD4"/>
          </a:solidFill>
        </p:spPr>
        <p:txBody>
          <a:bodyPr/>
          <a:lstStyle/>
          <a:p>
            <a:pPr marL="0" indent="0">
              <a:buNone/>
            </a:pPr>
            <a:r>
              <a:rPr lang="zh-TW" altLang="en-US" sz="2800" dirty="0" smtClean="0"/>
              <a:t>不要怕做就對了</a:t>
            </a:r>
            <a:r>
              <a:rPr lang="en-US" altLang="zh-TW" sz="2800" dirty="0" smtClean="0"/>
              <a:t>!</a:t>
            </a:r>
            <a:r>
              <a:rPr lang="zh-TW" altLang="en-US" sz="2800" dirty="0" smtClean="0"/>
              <a:t>遇到問題不要放棄</a:t>
            </a:r>
            <a:r>
              <a:rPr lang="en-US" altLang="zh-TW" sz="2800" dirty="0" smtClean="0"/>
              <a:t>!</a:t>
            </a:r>
            <a:r>
              <a:rPr lang="zh-TW" altLang="en-US" sz="2800" dirty="0" smtClean="0"/>
              <a:t>先自行找方法</a:t>
            </a:r>
            <a:r>
              <a:rPr lang="en-US" altLang="zh-TW" sz="2800" dirty="0" smtClean="0"/>
              <a:t>,</a:t>
            </a:r>
            <a:r>
              <a:rPr lang="zh-TW" altLang="en-US" sz="2800" dirty="0" smtClean="0"/>
              <a:t>才會有深刻的印象</a:t>
            </a:r>
            <a:endParaRPr lang="en-US" altLang="zh-TW" sz="2800" dirty="0" smtClean="0"/>
          </a:p>
          <a:p>
            <a:pPr marL="0" indent="0">
              <a:buNone/>
            </a:pPr>
            <a:r>
              <a:rPr lang="en-US" altLang="zh-TW" sz="2800" dirty="0">
                <a:hlinkClick r:id="rId2"/>
              </a:rPr>
              <a:t>https://www.youtube.com/watch?v=Rx_UiFmhbfY</a:t>
            </a:r>
            <a:endParaRPr lang="en-US" altLang="zh-TW" sz="2800" dirty="0" smtClean="0"/>
          </a:p>
          <a:p>
            <a:pPr marL="0" indent="0">
              <a:buNone/>
            </a:pPr>
            <a:r>
              <a:rPr lang="en-US" altLang="zh-TW" dirty="0" smtClean="0"/>
              <a:t>Programmer</a:t>
            </a:r>
            <a:r>
              <a:rPr lang="zh-TW" altLang="en-US" dirty="0" smtClean="0"/>
              <a:t> 基本禮儀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1.</a:t>
            </a:r>
            <a:r>
              <a:rPr lang="zh-TW" altLang="en-US" dirty="0" smtClean="0"/>
              <a:t>上論壇問問題</a:t>
            </a:r>
            <a:r>
              <a:rPr lang="en-US" altLang="zh-TW" dirty="0" smtClean="0"/>
              <a:t>,</a:t>
            </a:r>
            <a:r>
              <a:rPr lang="zh-TW" altLang="en-US" dirty="0" smtClean="0"/>
              <a:t>要提供程式碼</a:t>
            </a:r>
            <a:r>
              <a:rPr lang="en-US" altLang="zh-TW" dirty="0" smtClean="0"/>
              <a:t>,</a:t>
            </a:r>
            <a:r>
              <a:rPr lang="zh-TW" altLang="en-US" dirty="0" smtClean="0"/>
              <a:t>問題</a:t>
            </a:r>
            <a:r>
              <a:rPr lang="en-US" altLang="zh-TW" dirty="0" smtClean="0"/>
              <a:t>,</a:t>
            </a:r>
            <a:r>
              <a:rPr lang="zh-TW" altLang="en-US" dirty="0" smtClean="0"/>
              <a:t>執行環境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2.</a:t>
            </a:r>
            <a:r>
              <a:rPr lang="zh-TW" altLang="en-US" dirty="0" smtClean="0"/>
              <a:t>平日開發要有養成註解</a:t>
            </a:r>
            <a:r>
              <a:rPr lang="en-US" altLang="zh-TW" dirty="0" smtClean="0"/>
              <a:t>,</a:t>
            </a:r>
            <a:r>
              <a:rPr lang="zh-TW" altLang="en-US" dirty="0" smtClean="0"/>
              <a:t>敘述</a:t>
            </a:r>
            <a:r>
              <a:rPr lang="en-US" altLang="zh-TW" dirty="0" smtClean="0"/>
              <a:t>,</a:t>
            </a:r>
            <a:r>
              <a:rPr lang="zh-TW" altLang="en-US" dirty="0" smtClean="0"/>
              <a:t>有意義命名的好習慣</a:t>
            </a:r>
            <a:r>
              <a:rPr lang="en-US" altLang="zh-TW" dirty="0" smtClean="0"/>
              <a:t>,</a:t>
            </a:r>
            <a:r>
              <a:rPr lang="zh-TW" altLang="en-US" dirty="0" smtClean="0"/>
              <a:t>幫助自己</a:t>
            </a:r>
            <a:r>
              <a:rPr lang="en-US" altLang="zh-TW" dirty="0" smtClean="0"/>
              <a:t>,</a:t>
            </a:r>
            <a:r>
              <a:rPr lang="zh-TW" altLang="en-US" dirty="0" smtClean="0"/>
              <a:t>也幫助團隊合作開</a:t>
            </a:r>
            <a:r>
              <a:rPr lang="zh-TW" altLang="en-US" dirty="0"/>
              <a:t>發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9443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TW" altLang="en-US" dirty="0" smtClean="0"/>
              <a:t>巨集程式改寫</a:t>
            </a:r>
            <a:endParaRPr lang="zh-TW" altLang="en-US" sz="2800" dirty="0" smtClean="0"/>
          </a:p>
        </p:txBody>
      </p:sp>
      <p:sp>
        <p:nvSpPr>
          <p:cNvPr id="2" name="副標題 1"/>
          <p:cNvSpPr>
            <a:spLocks noGrp="1"/>
          </p:cNvSpPr>
          <p:nvPr>
            <p:ph idx="1"/>
          </p:nvPr>
        </p:nvSpPr>
        <p:spPr>
          <a:xfrm>
            <a:off x="-108520" y="2132856"/>
            <a:ext cx="8229600" cy="4536504"/>
          </a:xfrm>
        </p:spPr>
        <p:txBody>
          <a:bodyPr/>
          <a:lstStyle/>
          <a:p>
            <a:r>
              <a:rPr lang="zh-TW" altLang="en-US" dirty="0" smtClean="0"/>
              <a:t>巨集程式碼內容日新月異</a:t>
            </a:r>
            <a:r>
              <a:rPr lang="en-US" altLang="zh-TW" dirty="0" smtClean="0"/>
              <a:t>,</a:t>
            </a:r>
            <a:r>
              <a:rPr lang="zh-TW" altLang="en-US" dirty="0" smtClean="0"/>
              <a:t>功能十分繁複</a:t>
            </a:r>
            <a:r>
              <a:rPr lang="en-US" altLang="zh-TW" dirty="0" smtClean="0"/>
              <a:t>.</a:t>
            </a:r>
            <a:r>
              <a:rPr lang="zh-TW" altLang="en-US" dirty="0" smtClean="0"/>
              <a:t>所以必須要學會自行查找問題</a:t>
            </a:r>
            <a:r>
              <a:rPr lang="en-US" altLang="zh-TW" dirty="0" smtClean="0"/>
              <a:t>,</a:t>
            </a:r>
            <a:r>
              <a:rPr lang="zh-TW" altLang="en-US" dirty="0" smtClean="0"/>
              <a:t>若對新功能有興趣者可採取先以操作行為錄製</a:t>
            </a:r>
            <a:r>
              <a:rPr lang="en-US" altLang="zh-TW" dirty="0" smtClean="0"/>
              <a:t>,</a:t>
            </a:r>
            <a:r>
              <a:rPr lang="zh-TW" altLang="en-US" dirty="0" smtClean="0"/>
              <a:t>在進行程式修</a:t>
            </a:r>
            <a:r>
              <a:rPr lang="zh-TW" altLang="en-US" dirty="0"/>
              <a:t>改</a:t>
            </a:r>
          </a:p>
        </p:txBody>
      </p:sp>
    </p:spTree>
    <p:extLst>
      <p:ext uri="{BB962C8B-B14F-4D97-AF65-F5344CB8AC3E}">
        <p14:creationId xmlns:p14="http://schemas.microsoft.com/office/powerpoint/2010/main" val="384268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重要提醒</a:t>
            </a:r>
            <a:r>
              <a:rPr lang="en-US" altLang="zh-TW" dirty="0" smtClean="0"/>
              <a:t>(</a:t>
            </a:r>
            <a:r>
              <a:rPr lang="zh-TW" altLang="en-US" dirty="0" smtClean="0"/>
              <a:t>之後不受理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752528"/>
          </a:xfrm>
        </p:spPr>
        <p:txBody>
          <a:bodyPr/>
          <a:lstStyle/>
          <a:p>
            <a:r>
              <a:rPr lang="zh-TW" altLang="en-US" dirty="0"/>
              <a:t>建議每次養成只</a:t>
            </a:r>
            <a:r>
              <a:rPr lang="zh-TW" altLang="en-US" dirty="0" smtClean="0"/>
              <a:t>開一個要</a:t>
            </a:r>
            <a:r>
              <a:rPr lang="zh-TW" altLang="en-US" dirty="0"/>
              <a:t>用的</a:t>
            </a:r>
            <a:r>
              <a:rPr lang="zh-TW" altLang="en-US" dirty="0" smtClean="0"/>
              <a:t>檔案</a:t>
            </a:r>
            <a:endParaRPr lang="en-US" altLang="zh-TW" dirty="0" smtClean="0"/>
          </a:p>
          <a:p>
            <a:r>
              <a:rPr lang="en-US" altLang="zh-TW" dirty="0" smtClean="0"/>
              <a:t>Excel </a:t>
            </a:r>
            <a:r>
              <a:rPr lang="en-US" altLang="zh-TW" dirty="0" err="1" smtClean="0"/>
              <a:t>vba</a:t>
            </a:r>
            <a:r>
              <a:rPr lang="zh-TW" altLang="en-US" dirty="0" smtClean="0"/>
              <a:t>編輯器非常簡易</a:t>
            </a:r>
            <a:r>
              <a:rPr lang="en-US" altLang="zh-TW" dirty="0" smtClean="0"/>
              <a:t>,</a:t>
            </a:r>
            <a:r>
              <a:rPr lang="zh-TW" altLang="en-US" dirty="0" smtClean="0"/>
              <a:t>所以當你開</a:t>
            </a:r>
            <a:r>
              <a:rPr lang="en-US" altLang="zh-TW" dirty="0" smtClean="0"/>
              <a:t>A</a:t>
            </a:r>
            <a:r>
              <a:rPr lang="zh-TW" altLang="en-US" dirty="0" smtClean="0"/>
              <a:t>巨集檔</a:t>
            </a:r>
            <a:r>
              <a:rPr lang="en-US" altLang="zh-TW" dirty="0" smtClean="0"/>
              <a:t>,B</a:t>
            </a:r>
            <a:r>
              <a:rPr lang="zh-TW" altLang="en-US" dirty="0" smtClean="0"/>
              <a:t>巨集檔</a:t>
            </a:r>
            <a:r>
              <a:rPr lang="en-US" altLang="zh-TW" dirty="0" smtClean="0"/>
              <a:t>,</a:t>
            </a:r>
            <a:r>
              <a:rPr lang="zh-TW" altLang="en-US" dirty="0" smtClean="0"/>
              <a:t>多個檔案可能會發生以下狀況</a:t>
            </a:r>
            <a:endParaRPr lang="en-US" altLang="zh-TW" dirty="0" smtClean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程式碼存錯</a:t>
            </a:r>
            <a:r>
              <a:rPr lang="en-US" altLang="zh-TW" dirty="0" smtClean="0"/>
              <a:t>:</a:t>
            </a:r>
            <a:r>
              <a:rPr lang="zh-TW" altLang="en-US" dirty="0" smtClean="0"/>
              <a:t>介面</a:t>
            </a:r>
            <a:r>
              <a:rPr lang="en-US" altLang="zh-TW" dirty="0" smtClean="0"/>
              <a:t>[</a:t>
            </a:r>
            <a:r>
              <a:rPr lang="zh-TW" altLang="en-US" dirty="0" smtClean="0"/>
              <a:t>巨集存放在</a:t>
            </a:r>
            <a:r>
              <a:rPr lang="en-US" altLang="zh-TW" dirty="0" smtClean="0"/>
              <a:t>]</a:t>
            </a:r>
            <a:r>
              <a:rPr lang="zh-TW" altLang="en-US" dirty="0" smtClean="0"/>
              <a:t>預設是</a:t>
            </a:r>
            <a:r>
              <a:rPr lang="zh-TW" altLang="en-US" i="1" dirty="0" smtClean="0"/>
              <a:t>開啟活頁簿</a:t>
            </a:r>
            <a:r>
              <a:rPr lang="zh-TW" altLang="en-US" dirty="0" smtClean="0"/>
              <a:t>時</a:t>
            </a:r>
            <a:r>
              <a:rPr lang="en-US" altLang="zh-TW" dirty="0" smtClean="0"/>
              <a:t>,</a:t>
            </a:r>
            <a:r>
              <a:rPr lang="zh-TW" altLang="en-US" dirty="0" smtClean="0"/>
              <a:t>程式會亂存在任一個開啟巨集檔</a:t>
            </a:r>
            <a:r>
              <a:rPr lang="en-US" altLang="zh-TW" dirty="0" smtClean="0"/>
              <a:t>Project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執行錯誤活頁簿</a:t>
            </a:r>
            <a:r>
              <a:rPr lang="en-US" altLang="zh-TW" dirty="0" smtClean="0">
                <a:solidFill>
                  <a:srgbClr val="FF0000"/>
                </a:solidFill>
              </a:rPr>
              <a:t>:</a:t>
            </a:r>
            <a:r>
              <a:rPr lang="zh-TW" altLang="en-US" dirty="0" smtClean="0"/>
              <a:t>當你同時打開</a:t>
            </a:r>
            <a:r>
              <a:rPr lang="en-US" altLang="zh-TW" dirty="0" smtClean="0"/>
              <a:t>A,B</a:t>
            </a:r>
            <a:r>
              <a:rPr lang="zh-TW" altLang="en-US" dirty="0" smtClean="0"/>
              <a:t>巨集檔</a:t>
            </a:r>
            <a:r>
              <a:rPr lang="en-US" altLang="zh-TW" dirty="0" smtClean="0"/>
              <a:t>,</a:t>
            </a:r>
            <a:r>
              <a:rPr lang="zh-TW" altLang="en-US" dirty="0" smtClean="0"/>
              <a:t>從</a:t>
            </a:r>
            <a:r>
              <a:rPr lang="en-US" altLang="zh-TW" dirty="0" smtClean="0"/>
              <a:t>A</a:t>
            </a:r>
            <a:r>
              <a:rPr lang="zh-TW" altLang="en-US" dirty="0" smtClean="0"/>
              <a:t>檔案開啟編輯器執行</a:t>
            </a:r>
            <a:r>
              <a:rPr lang="en-US" altLang="zh-TW" dirty="0" smtClean="0"/>
              <a:t>A</a:t>
            </a:r>
            <a:r>
              <a:rPr lang="zh-TW" altLang="en-US" dirty="0" smtClean="0"/>
              <a:t>程式專案的模組</a:t>
            </a:r>
            <a:r>
              <a:rPr lang="en-US" altLang="zh-TW" dirty="0" smtClean="0"/>
              <a:t>,</a:t>
            </a:r>
            <a:r>
              <a:rPr lang="zh-TW" altLang="en-US" dirty="0" smtClean="0"/>
              <a:t>但倘若你執行專案前時</a:t>
            </a:r>
            <a:r>
              <a:rPr lang="zh-TW" altLang="en-US" dirty="0" smtClean="0">
                <a:solidFill>
                  <a:srgbClr val="7030A0"/>
                </a:solidFill>
              </a:rPr>
              <a:t>又點選</a:t>
            </a:r>
            <a:r>
              <a:rPr lang="en-US" altLang="zh-TW" dirty="0" smtClean="0">
                <a:solidFill>
                  <a:srgbClr val="7030A0"/>
                </a:solidFill>
              </a:rPr>
              <a:t>B</a:t>
            </a:r>
            <a:r>
              <a:rPr lang="zh-TW" altLang="en-US" dirty="0" smtClean="0">
                <a:solidFill>
                  <a:srgbClr val="7030A0"/>
                </a:solidFill>
              </a:rPr>
              <a:t>檔案</a:t>
            </a:r>
            <a:r>
              <a:rPr lang="en-US" altLang="zh-TW" dirty="0" smtClean="0"/>
              <a:t>,</a:t>
            </a:r>
            <a:r>
              <a:rPr lang="zh-TW" altLang="en-US" dirty="0" smtClean="0"/>
              <a:t>此時</a:t>
            </a:r>
            <a:r>
              <a:rPr lang="en-US" altLang="zh-TW" dirty="0" smtClean="0"/>
              <a:t>excel</a:t>
            </a:r>
            <a:r>
              <a:rPr lang="zh-TW" altLang="en-US" dirty="0" smtClean="0"/>
              <a:t>則認定當前工作簿是</a:t>
            </a:r>
            <a:r>
              <a:rPr lang="en-US" altLang="zh-TW" dirty="0" smtClean="0"/>
              <a:t>B,</a:t>
            </a:r>
            <a:r>
              <a:rPr lang="zh-TW" altLang="en-US" dirty="0"/>
              <a:t>不會在</a:t>
            </a:r>
            <a:r>
              <a:rPr lang="en-US" altLang="zh-TW" dirty="0"/>
              <a:t>A</a:t>
            </a:r>
            <a:r>
              <a:rPr lang="zh-TW" altLang="en-US" dirty="0" smtClean="0"/>
              <a:t>檔案執行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9133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TW" altLang="en-US" dirty="0" smtClean="0"/>
              <a:t>巨集修改實作篇</a:t>
            </a:r>
            <a:endParaRPr lang="zh-TW" altLang="en-US" sz="2800" dirty="0" smtClean="0"/>
          </a:p>
        </p:txBody>
      </p:sp>
      <p:sp>
        <p:nvSpPr>
          <p:cNvPr id="2" name="副標題 1"/>
          <p:cNvSpPr>
            <a:spLocks noGrp="1"/>
          </p:cNvSpPr>
          <p:nvPr>
            <p:ph idx="1"/>
          </p:nvPr>
        </p:nvSpPr>
        <p:spPr>
          <a:xfrm>
            <a:off x="107504" y="1124744"/>
            <a:ext cx="8229600" cy="4536504"/>
          </a:xfrm>
          <a:solidFill>
            <a:srgbClr val="EBFBD4"/>
          </a:solidFill>
        </p:spPr>
        <p:txBody>
          <a:bodyPr/>
          <a:lstStyle/>
          <a:p>
            <a:r>
              <a:rPr lang="zh-TW" altLang="en-US" dirty="0" smtClean="0"/>
              <a:t>請</a:t>
            </a:r>
            <a:r>
              <a:rPr lang="zh-TW" altLang="en-US" b="1" dirty="0">
                <a:solidFill>
                  <a:srgbClr val="FF0000"/>
                </a:solidFill>
              </a:rPr>
              <a:t>延續使</a:t>
            </a:r>
            <a:r>
              <a:rPr lang="zh-TW" altLang="en-US" b="1" dirty="0" smtClean="0">
                <a:solidFill>
                  <a:srgbClr val="FF0000"/>
                </a:solidFill>
              </a:rPr>
              <a:t>用</a:t>
            </a:r>
            <a:r>
              <a:rPr lang="zh-TW" altLang="en-US" dirty="0"/>
              <a:t>剛剛的巨集檔</a:t>
            </a:r>
            <a:r>
              <a:rPr lang="en-US" altLang="zh-TW" dirty="0"/>
              <a:t>,</a:t>
            </a:r>
            <a:r>
              <a:rPr lang="zh-TW" altLang="en-US" dirty="0" smtClean="0"/>
              <a:t>錄製計算總量與平均</a:t>
            </a:r>
            <a:r>
              <a:rPr lang="zh-TW" altLang="en-US" dirty="0"/>
              <a:t>的</a:t>
            </a:r>
            <a:r>
              <a:rPr lang="zh-TW" altLang="en-US" dirty="0" smtClean="0"/>
              <a:t>巨集</a:t>
            </a:r>
            <a:endParaRPr lang="en-US" altLang="zh-TW" dirty="0" smtClean="0"/>
          </a:p>
          <a:p>
            <a:r>
              <a:rPr lang="zh-TW" altLang="en-US" dirty="0" smtClean="0"/>
              <a:t>開發人員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錄製巨集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E1, G1</a:t>
            </a:r>
            <a:r>
              <a:rPr lang="zh-TW" altLang="en-US" dirty="0" smtClean="0"/>
              <a:t>計算</a:t>
            </a:r>
            <a:endParaRPr lang="en-US" altLang="zh-TW" dirty="0" smtClean="0"/>
          </a:p>
          <a:p>
            <a:r>
              <a:rPr lang="zh-TW" altLang="en-US" dirty="0" smtClean="0"/>
              <a:t>完成計算後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開發人員</a:t>
            </a:r>
            <a:r>
              <a:rPr lang="en-US" altLang="zh-TW" dirty="0" smtClean="0"/>
              <a:t>-&gt;</a:t>
            </a:r>
          </a:p>
          <a:p>
            <a:pPr marL="0" indent="0">
              <a:buNone/>
            </a:pPr>
            <a:r>
              <a:rPr lang="zh-TW" altLang="en-US" dirty="0" smtClean="0"/>
              <a:t>停止錄製</a:t>
            </a:r>
            <a:endParaRPr lang="en-US" altLang="zh-TW" dirty="0" smtClean="0"/>
          </a:p>
          <a:p>
            <a:r>
              <a:rPr lang="zh-TW" altLang="en-US" dirty="0"/>
              <a:t>圖片</a:t>
            </a:r>
            <a:r>
              <a:rPr lang="zh-TW" altLang="en-US" dirty="0" smtClean="0"/>
              <a:t>是示意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E1~G1</a:t>
            </a:r>
          </a:p>
          <a:p>
            <a:pPr marL="0" indent="0">
              <a:buNone/>
            </a:pPr>
            <a:r>
              <a:rPr lang="zh-TW" altLang="en-US" dirty="0" smtClean="0"/>
              <a:t>請依此類推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3009" y="3393844"/>
            <a:ext cx="3080991" cy="342597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3645024"/>
            <a:ext cx="3384376" cy="32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2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TW" altLang="en-US" dirty="0" smtClean="0"/>
              <a:t>巨集修改實作篇</a:t>
            </a:r>
            <a:endParaRPr lang="zh-TW" altLang="en-US" sz="2800" dirty="0" smtClean="0"/>
          </a:p>
        </p:txBody>
      </p:sp>
      <p:sp>
        <p:nvSpPr>
          <p:cNvPr id="2" name="副標題 1"/>
          <p:cNvSpPr>
            <a:spLocks noGrp="1"/>
          </p:cNvSpPr>
          <p:nvPr>
            <p:ph idx="1"/>
          </p:nvPr>
        </p:nvSpPr>
        <p:spPr>
          <a:xfrm>
            <a:off x="107504" y="1124744"/>
            <a:ext cx="8229600" cy="4536504"/>
          </a:xfrm>
          <a:solidFill>
            <a:srgbClr val="EBFBD4"/>
          </a:solidFill>
        </p:spPr>
        <p:txBody>
          <a:bodyPr/>
          <a:lstStyle/>
          <a:p>
            <a:r>
              <a:rPr lang="zh-TW" altLang="en-US" dirty="0" smtClean="0"/>
              <a:t>請清空</a:t>
            </a:r>
            <a:r>
              <a:rPr lang="en-US" altLang="zh-TW" dirty="0" smtClean="0"/>
              <a:t>E1,G1</a:t>
            </a:r>
          </a:p>
          <a:p>
            <a:r>
              <a:rPr lang="zh-TW" altLang="en-US" dirty="0"/>
              <a:t>按</a:t>
            </a:r>
            <a:r>
              <a:rPr lang="zh-TW" altLang="en-US" dirty="0" smtClean="0"/>
              <a:t>快捷鍵執行確認巨集是否正確</a:t>
            </a:r>
            <a:endParaRPr lang="en-US" altLang="zh-TW" dirty="0" smtClean="0"/>
          </a:p>
          <a:p>
            <a:r>
              <a:rPr lang="zh-TW" altLang="en-US" dirty="0" smtClean="0"/>
              <a:t>完成後即可開始程式編輯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3009" y="3393844"/>
            <a:ext cx="3080991" cy="342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5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TW" altLang="en-US" dirty="0" smtClean="0"/>
              <a:t>巨集修改實作篇</a:t>
            </a:r>
            <a:endParaRPr lang="zh-TW" altLang="en-US" sz="2800" dirty="0" smtClean="0"/>
          </a:p>
        </p:txBody>
      </p:sp>
      <p:sp>
        <p:nvSpPr>
          <p:cNvPr id="2" name="副標題 1"/>
          <p:cNvSpPr>
            <a:spLocks noGrp="1"/>
          </p:cNvSpPr>
          <p:nvPr>
            <p:ph idx="1"/>
          </p:nvPr>
        </p:nvSpPr>
        <p:spPr>
          <a:xfrm>
            <a:off x="107504" y="1124744"/>
            <a:ext cx="8229600" cy="4536504"/>
          </a:xfrm>
          <a:solidFill>
            <a:srgbClr val="EBFBD4"/>
          </a:solidFill>
        </p:spPr>
        <p:txBody>
          <a:bodyPr/>
          <a:lstStyle/>
          <a:p>
            <a:r>
              <a:rPr lang="zh-TW" altLang="en-US" dirty="0" smtClean="0"/>
              <a:t>開發人員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巨集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選擇巨集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編輯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即可從程式頁面看到剛剛完成的巨集程式區塊</a:t>
            </a:r>
            <a:r>
              <a:rPr lang="en-US" altLang="zh-TW" dirty="0" smtClean="0"/>
              <a:t>,</a:t>
            </a:r>
            <a:r>
              <a:rPr lang="zh-TW" altLang="en-US" dirty="0" smtClean="0"/>
              <a:t>先加入註解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641" y="2132856"/>
            <a:ext cx="5791311" cy="19995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r="28842" b="1652"/>
          <a:stretch/>
        </p:blipFill>
        <p:spPr>
          <a:xfrm>
            <a:off x="-108520" y="4418032"/>
            <a:ext cx="6792024" cy="24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4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TW" altLang="en-US" dirty="0" smtClean="0"/>
              <a:t>巨集修改實作篇</a:t>
            </a:r>
            <a:endParaRPr lang="zh-TW" altLang="en-US" sz="2800" dirty="0" smtClean="0"/>
          </a:p>
        </p:txBody>
      </p:sp>
      <p:sp>
        <p:nvSpPr>
          <p:cNvPr id="2" name="副標題 1"/>
          <p:cNvSpPr>
            <a:spLocks noGrp="1"/>
          </p:cNvSpPr>
          <p:nvPr>
            <p:ph idx="1"/>
          </p:nvPr>
        </p:nvSpPr>
        <p:spPr>
          <a:xfrm>
            <a:off x="107504" y="1124744"/>
            <a:ext cx="8712968" cy="4536504"/>
          </a:xfrm>
          <a:solidFill>
            <a:srgbClr val="EBFBD4"/>
          </a:solidFill>
        </p:spPr>
        <p:txBody>
          <a:bodyPr/>
          <a:lstStyle/>
          <a:p>
            <a:r>
              <a:rPr lang="zh-TW" altLang="en-US" dirty="0" smtClean="0"/>
              <a:t>把藍色所選定的範圍貼到剛剛的兩個巨集後</a:t>
            </a:r>
            <a:r>
              <a:rPr lang="en-US" altLang="zh-TW" dirty="0" smtClean="0"/>
              <a:t>,</a:t>
            </a:r>
          </a:p>
          <a:p>
            <a:r>
              <a:rPr lang="zh-TW" altLang="en-US" dirty="0" smtClean="0"/>
              <a:t>並在貼上程式碼前面加一行</a:t>
            </a:r>
            <a:r>
              <a:rPr lang="en-US" altLang="zh-TW" dirty="0" smtClean="0"/>
              <a:t>,</a:t>
            </a:r>
            <a:r>
              <a:rPr lang="zh-TW" altLang="en-US" dirty="0" smtClean="0"/>
              <a:t>最後面加上結束註解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</a:t>
            </a:r>
            <a:r>
              <a:rPr lang="en-US" altLang="zh-TW" dirty="0" smtClean="0"/>
              <a:t>Modified by {</a:t>
            </a:r>
            <a:r>
              <a:rPr lang="zh-TW" altLang="en-US" dirty="0" smtClean="0"/>
              <a:t>你的名字</a:t>
            </a:r>
            <a:r>
              <a:rPr lang="en-US" altLang="zh-TW" dirty="0" smtClean="0"/>
              <a:t>_}_</a:t>
            </a:r>
            <a:r>
              <a:rPr lang="zh-TW" altLang="en-US" dirty="0" smtClean="0"/>
              <a:t> </a:t>
            </a:r>
            <a:r>
              <a:rPr lang="en-US" altLang="zh-TW" dirty="0" smtClean="0"/>
              <a:t>2022/3/28 </a:t>
            </a:r>
          </a:p>
          <a:p>
            <a:r>
              <a:rPr lang="zh-TW" altLang="en-US" dirty="0" smtClean="0"/>
              <a:t>按儲存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28842" b="1652"/>
          <a:stretch/>
        </p:blipFill>
        <p:spPr>
          <a:xfrm>
            <a:off x="0" y="4177559"/>
            <a:ext cx="4896544" cy="244267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543" y="3501008"/>
            <a:ext cx="3923929" cy="3119224"/>
          </a:xfrm>
          <a:prstGeom prst="rect">
            <a:avLst/>
          </a:prstGeom>
        </p:spPr>
      </p:pic>
      <p:sp>
        <p:nvSpPr>
          <p:cNvPr id="8" name="圓角矩形圖說文字 7"/>
          <p:cNvSpPr/>
          <p:nvPr/>
        </p:nvSpPr>
        <p:spPr>
          <a:xfrm>
            <a:off x="2123728" y="3501009"/>
            <a:ext cx="2520280" cy="1584175"/>
          </a:xfrm>
          <a:prstGeom prst="wedgeRoundRectCallout">
            <a:avLst>
              <a:gd name="adj1" fmla="val -4135"/>
              <a:gd name="adj2" fmla="val -60921"/>
              <a:gd name="adj3" fmla="val 16667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248" y="3753323"/>
            <a:ext cx="2231740" cy="117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4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語法與步驟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同樣概念</a:t>
            </a:r>
            <a:r>
              <a:rPr lang="en-US" altLang="zh-TW" dirty="0" smtClean="0"/>
              <a:t>,</a:t>
            </a:r>
            <a:r>
              <a:rPr lang="zh-TW" altLang="en-US" dirty="0" smtClean="0"/>
              <a:t>我們把人的操作</a:t>
            </a:r>
            <a:r>
              <a:rPr lang="en-US" altLang="zh-TW" dirty="0" smtClean="0"/>
              <a:t>,</a:t>
            </a:r>
            <a:r>
              <a:rPr lang="zh-TW" altLang="en-US" dirty="0" smtClean="0"/>
              <a:t>和自動生成的程式進行說明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023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4294967295"/>
          </p:nvPr>
        </p:nvSpPr>
        <p:spPr>
          <a:xfrm>
            <a:off x="0" y="1265882"/>
            <a:ext cx="9144000" cy="5547494"/>
          </a:xfrm>
          <a:solidFill>
            <a:srgbClr val="EBFBD4"/>
          </a:solidFill>
        </p:spPr>
        <p:txBody>
          <a:bodyPr/>
          <a:lstStyle/>
          <a:p>
            <a:r>
              <a:rPr lang="zh-TW" altLang="en-US" dirty="0"/>
              <a:t>人類</a:t>
            </a:r>
            <a:r>
              <a:rPr lang="zh-TW" altLang="en-US" dirty="0" smtClean="0"/>
              <a:t>操作行為</a:t>
            </a:r>
            <a:r>
              <a:rPr lang="en-US" altLang="zh-TW" dirty="0" smtClean="0"/>
              <a:t>:</a:t>
            </a:r>
            <a:r>
              <a:rPr lang="zh-TW" altLang="en-US" dirty="0" smtClean="0"/>
              <a:t>點選</a:t>
            </a:r>
            <a:r>
              <a:rPr lang="en-US" altLang="zh-TW" dirty="0" smtClean="0">
                <a:solidFill>
                  <a:srgbClr val="6CA927"/>
                </a:solidFill>
              </a:rPr>
              <a:t>E1</a:t>
            </a:r>
            <a:r>
              <a:rPr lang="zh-TW" altLang="en-US" dirty="0" smtClean="0">
                <a:solidFill>
                  <a:srgbClr val="6CA927"/>
                </a:solidFill>
              </a:rPr>
              <a:t>儲存格</a:t>
            </a:r>
            <a:endParaRPr lang="en-US" altLang="zh-TW" dirty="0" smtClean="0">
              <a:solidFill>
                <a:srgbClr val="6CA927"/>
              </a:solidFill>
            </a:endParaRPr>
          </a:p>
          <a:p>
            <a:r>
              <a:rPr lang="en-US" altLang="zh-TW" dirty="0" smtClean="0">
                <a:solidFill>
                  <a:schemeClr val="bg2"/>
                </a:solidFill>
              </a:rPr>
              <a:t>VBA</a:t>
            </a:r>
            <a:r>
              <a:rPr lang="zh-TW" altLang="en-US" dirty="0" smtClean="0">
                <a:solidFill>
                  <a:schemeClr val="bg2"/>
                </a:solidFill>
              </a:rPr>
              <a:t>會把你的操作轉成</a:t>
            </a:r>
            <a:r>
              <a:rPr lang="en-US" altLang="zh-TW" dirty="0" smtClean="0">
                <a:solidFill>
                  <a:schemeClr val="bg2"/>
                </a:solidFill>
              </a:rPr>
              <a:t>VBA</a:t>
            </a:r>
            <a:r>
              <a:rPr lang="zh-TW" altLang="en-US" dirty="0" smtClean="0">
                <a:solidFill>
                  <a:schemeClr val="bg2"/>
                </a:solidFill>
              </a:rPr>
              <a:t>對應程式</a:t>
            </a:r>
            <a:endParaRPr lang="en-US" altLang="zh-TW" dirty="0" smtClean="0">
              <a:solidFill>
                <a:schemeClr val="bg2"/>
              </a:solidFill>
            </a:endParaRPr>
          </a:p>
          <a:p>
            <a:r>
              <a:rPr lang="en-US" altLang="zh-TW" dirty="0" smtClean="0"/>
              <a:t>VBA</a:t>
            </a:r>
            <a:r>
              <a:rPr lang="zh-TW" altLang="en-US" dirty="0" smtClean="0"/>
              <a:t>對應的電腦程式 </a:t>
            </a:r>
            <a:r>
              <a:rPr lang="en-US" altLang="zh-TW" dirty="0" smtClean="0"/>
              <a:t>(</a:t>
            </a:r>
            <a:r>
              <a:rPr lang="zh-TW" altLang="en-US" dirty="0" smtClean="0"/>
              <a:t>物件導向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〝</a:t>
            </a:r>
            <a:r>
              <a:rPr lang="zh-TW" altLang="en-US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物件</a:t>
            </a:r>
            <a:r>
              <a:rPr lang="en-US" altLang="zh-TW" dirty="0" smtClean="0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.</a:t>
            </a:r>
            <a:r>
              <a:rPr lang="zh-TW" altLang="en-US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屬性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/</a:t>
            </a:r>
            <a:r>
              <a:rPr lang="zh-TW" altLang="en-US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方法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〞)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點選儲存格</a:t>
            </a:r>
            <a:r>
              <a:rPr lang="en-US" altLang="zh-TW" dirty="0" smtClean="0"/>
              <a:t>=</a:t>
            </a:r>
            <a:r>
              <a:rPr lang="zh-TW" altLang="en-US" dirty="0" smtClean="0">
                <a:solidFill>
                  <a:schemeClr val="accent2">
                    <a:lumMod val="50000"/>
                  </a:schemeClr>
                </a:solidFill>
              </a:rPr>
              <a:t>儲存格物件</a:t>
            </a:r>
            <a:r>
              <a:rPr lang="en-US" altLang="zh-TW" dirty="0" smtClean="0">
                <a:solidFill>
                  <a:srgbClr val="FF0000"/>
                </a:solidFill>
              </a:rPr>
              <a:t>.</a:t>
            </a:r>
            <a:r>
              <a:rPr lang="zh-TW" altLang="en-US" dirty="0" smtClean="0">
                <a:solidFill>
                  <a:srgbClr val="FFC000"/>
                </a:solidFill>
              </a:rPr>
              <a:t>屬性</a:t>
            </a:r>
            <a:endParaRPr lang="en-US" altLang="zh-TW" dirty="0" smtClean="0">
              <a:solidFill>
                <a:srgbClr val="FFC000"/>
              </a:solidFill>
            </a:endParaRPr>
          </a:p>
          <a:p>
            <a:pPr marL="400050" lvl="1" indent="0">
              <a:buNone/>
            </a:pP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儲存格</a:t>
            </a:r>
            <a:r>
              <a:rPr lang="zh-TW" altLang="en-US" dirty="0" smtClean="0">
                <a:solidFill>
                  <a:schemeClr val="accent2">
                    <a:lumMod val="50000"/>
                  </a:schemeClr>
                </a:solidFill>
              </a:rPr>
              <a:t>物件</a:t>
            </a:r>
            <a:r>
              <a:rPr lang="en-US" altLang="zh-TW" dirty="0" smtClean="0">
                <a:solidFill>
                  <a:schemeClr val="accent2">
                    <a:lumMod val="50000"/>
                  </a:schemeClr>
                </a:solidFill>
              </a:rPr>
              <a:t>=Range(“</a:t>
            </a:r>
            <a:r>
              <a:rPr lang="zh-TW" altLang="en-US" dirty="0" smtClean="0">
                <a:solidFill>
                  <a:schemeClr val="accent2">
                    <a:lumMod val="50000"/>
                  </a:schemeClr>
                </a:solidFill>
              </a:rPr>
              <a:t>儲存格位址</a:t>
            </a:r>
            <a:r>
              <a:rPr lang="en-US" altLang="zh-TW" dirty="0" smtClean="0">
                <a:solidFill>
                  <a:schemeClr val="accent2">
                    <a:lumMod val="50000"/>
                  </a:schemeClr>
                </a:solidFill>
              </a:rPr>
              <a:t>(ex:A1.B1”))</a:t>
            </a:r>
          </a:p>
          <a:p>
            <a:pPr marL="400050" lvl="1" indent="0">
              <a:buNone/>
            </a:pPr>
            <a:r>
              <a:rPr lang="zh-TW" altLang="en-US" dirty="0" smtClean="0">
                <a:solidFill>
                  <a:srgbClr val="FFC000"/>
                </a:solidFill>
              </a:rPr>
              <a:t>屬性</a:t>
            </a:r>
            <a:r>
              <a:rPr lang="en-US" altLang="zh-TW" dirty="0" smtClean="0">
                <a:solidFill>
                  <a:srgbClr val="FFC000"/>
                </a:solidFill>
              </a:rPr>
              <a:t>=</a:t>
            </a:r>
            <a:r>
              <a:rPr lang="zh-TW" altLang="en-US" dirty="0" smtClean="0">
                <a:solidFill>
                  <a:srgbClr val="FFC000"/>
                </a:solidFill>
              </a:rPr>
              <a:t>點選</a:t>
            </a:r>
            <a:r>
              <a:rPr lang="en-US" altLang="zh-TW" dirty="0" smtClean="0">
                <a:solidFill>
                  <a:srgbClr val="FFC000"/>
                </a:solidFill>
              </a:rPr>
              <a:t>=Select</a:t>
            </a:r>
            <a:r>
              <a:rPr lang="zh-TW" altLang="en-US" dirty="0" smtClean="0">
                <a:solidFill>
                  <a:srgbClr val="FFC000"/>
                </a:solidFill>
              </a:rPr>
              <a:t> </a:t>
            </a:r>
            <a:endParaRPr lang="en-US" altLang="zh-TW" dirty="0" smtClean="0">
              <a:solidFill>
                <a:srgbClr val="FFC000"/>
              </a:solidFill>
            </a:endParaRPr>
          </a:p>
          <a:p>
            <a:pPr marL="400050" lvl="1" indent="0">
              <a:buNone/>
            </a:pPr>
            <a:endParaRPr lang="en-US" altLang="zh-TW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u="sng" dirty="0" smtClean="0">
                <a:solidFill>
                  <a:srgbClr val="C00000"/>
                </a:solidFill>
              </a:rPr>
              <a:t>帶入剛剛公式</a:t>
            </a:r>
            <a:endParaRPr lang="en-US" altLang="zh-TW" u="sng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點選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E1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儲存格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Range</a:t>
            </a:r>
            <a:r>
              <a:rPr lang="en-US" altLang="zh-TW" dirty="0" smtClean="0">
                <a:solidFill>
                  <a:srgbClr val="006600"/>
                </a:solidFill>
              </a:rPr>
              <a:t>(“E1</a:t>
            </a:r>
            <a:r>
              <a:rPr lang="en-US" altLang="zh-TW" dirty="0">
                <a:solidFill>
                  <a:srgbClr val="006600"/>
                </a:solidFill>
              </a:rPr>
              <a:t>")</a:t>
            </a:r>
            <a:r>
              <a:rPr lang="en-US" altLang="zh-TW" dirty="0">
                <a:solidFill>
                  <a:srgbClr val="C00000"/>
                </a:solidFill>
              </a:rPr>
              <a:t>.</a:t>
            </a:r>
            <a:r>
              <a:rPr lang="en-US" altLang="zh-TW" dirty="0" smtClean="0">
                <a:solidFill>
                  <a:srgbClr val="FFC000"/>
                </a:solidFill>
              </a:rPr>
              <a:t>Select</a:t>
            </a:r>
            <a:endParaRPr lang="en-US" altLang="zh-TW" dirty="0">
              <a:solidFill>
                <a:srgbClr val="FFC000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語法與動作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9317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4294967295"/>
          </p:nvPr>
        </p:nvSpPr>
        <p:spPr>
          <a:xfrm>
            <a:off x="0" y="1265882"/>
            <a:ext cx="9144000" cy="5547494"/>
          </a:xfrm>
          <a:solidFill>
            <a:srgbClr val="EBFBD4"/>
          </a:solidFill>
        </p:spPr>
        <p:txBody>
          <a:bodyPr/>
          <a:lstStyle/>
          <a:p>
            <a:r>
              <a:rPr lang="zh-TW" altLang="en-US" dirty="0"/>
              <a:t>人類</a:t>
            </a:r>
            <a:r>
              <a:rPr lang="zh-TW" altLang="en-US" dirty="0" smtClean="0"/>
              <a:t>操作行為</a:t>
            </a:r>
            <a:r>
              <a:rPr lang="en-US" altLang="zh-TW" dirty="0" smtClean="0"/>
              <a:t>:</a:t>
            </a:r>
            <a:r>
              <a:rPr lang="zh-TW" altLang="en-US" dirty="0" smtClean="0"/>
              <a:t>當前儲存格輸入</a:t>
            </a:r>
            <a:r>
              <a:rPr lang="en-US" altLang="zh-TW" dirty="0"/>
              <a:t>” =</a:t>
            </a:r>
            <a:r>
              <a:rPr lang="en-US" altLang="zh-TW" dirty="0" smtClean="0"/>
              <a:t>SUM()”</a:t>
            </a:r>
            <a:endParaRPr lang="en-US" altLang="zh-TW" dirty="0" smtClean="0">
              <a:solidFill>
                <a:srgbClr val="6CA927"/>
              </a:solidFill>
            </a:endParaRPr>
          </a:p>
          <a:p>
            <a:r>
              <a:rPr lang="en-US" altLang="zh-TW" dirty="0" smtClean="0">
                <a:solidFill>
                  <a:schemeClr val="bg2"/>
                </a:solidFill>
              </a:rPr>
              <a:t>VBA</a:t>
            </a:r>
            <a:r>
              <a:rPr lang="zh-TW" altLang="en-US" dirty="0" smtClean="0">
                <a:solidFill>
                  <a:schemeClr val="bg2"/>
                </a:solidFill>
              </a:rPr>
              <a:t>會把你的操作轉成</a:t>
            </a:r>
            <a:r>
              <a:rPr lang="en-US" altLang="zh-TW" dirty="0" smtClean="0">
                <a:solidFill>
                  <a:schemeClr val="bg2"/>
                </a:solidFill>
              </a:rPr>
              <a:t>VBA</a:t>
            </a:r>
            <a:r>
              <a:rPr lang="zh-TW" altLang="en-US" dirty="0" smtClean="0">
                <a:solidFill>
                  <a:schemeClr val="bg2"/>
                </a:solidFill>
              </a:rPr>
              <a:t>對應程式</a:t>
            </a:r>
            <a:endParaRPr lang="en-US" altLang="zh-TW" dirty="0" smtClean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bg2"/>
                </a:solidFill>
              </a:rPr>
              <a:t>(</a:t>
            </a:r>
            <a:r>
              <a:rPr lang="zh-TW" altLang="en-US" dirty="0" smtClean="0">
                <a:solidFill>
                  <a:schemeClr val="accent6">
                    <a:lumMod val="50000"/>
                  </a:schemeClr>
                </a:solidFill>
              </a:rPr>
              <a:t>物件</a:t>
            </a:r>
            <a:r>
              <a:rPr lang="en-US" altLang="zh-TW" dirty="0" smtClean="0">
                <a:solidFill>
                  <a:srgbClr val="FF0000"/>
                </a:solidFill>
              </a:rPr>
              <a:t>.</a:t>
            </a:r>
            <a:r>
              <a:rPr lang="zh-TW" altLang="en-US" dirty="0" smtClean="0">
                <a:solidFill>
                  <a:srgbClr val="FFC000"/>
                </a:solidFill>
              </a:rPr>
              <a:t>方法</a:t>
            </a:r>
            <a:r>
              <a:rPr lang="en-US" altLang="zh-TW" dirty="0" smtClean="0">
                <a:solidFill>
                  <a:srgbClr val="FFC000"/>
                </a:solidFill>
              </a:rPr>
              <a:t>/</a:t>
            </a:r>
            <a:r>
              <a:rPr lang="zh-TW" altLang="en-US" dirty="0" smtClean="0">
                <a:solidFill>
                  <a:srgbClr val="FFC000"/>
                </a:solidFill>
              </a:rPr>
              <a:t>屬性</a:t>
            </a:r>
            <a:r>
              <a:rPr lang="en-US" altLang="zh-TW" dirty="0" smtClean="0">
                <a:solidFill>
                  <a:schemeClr val="bg2"/>
                </a:solidFill>
              </a:rPr>
              <a:t>)</a:t>
            </a:r>
            <a:endParaRPr lang="en-US" altLang="zh-TW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當前</a:t>
            </a:r>
            <a:r>
              <a:rPr lang="zh-TW" altLang="en-US" dirty="0" smtClean="0">
                <a:solidFill>
                  <a:schemeClr val="accent2">
                    <a:lumMod val="50000"/>
                  </a:schemeClr>
                </a:solidFill>
              </a:rPr>
              <a:t>儲存格物件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= </a:t>
            </a:r>
            <a:r>
              <a:rPr lang="en-US" altLang="zh-TW" dirty="0" err="1" smtClean="0">
                <a:solidFill>
                  <a:schemeClr val="accent2">
                    <a:lumMod val="50000"/>
                  </a:schemeClr>
                </a:solidFill>
              </a:rPr>
              <a:t>ActiveCell</a:t>
            </a:r>
            <a:endParaRPr lang="en-US" altLang="zh-TW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00050" lvl="1" indent="0">
              <a:buNone/>
            </a:pPr>
            <a:r>
              <a:rPr lang="zh-TW" altLang="en-US" dirty="0" smtClean="0">
                <a:solidFill>
                  <a:srgbClr val="FFC000"/>
                </a:solidFill>
              </a:rPr>
              <a:t>方法</a:t>
            </a:r>
            <a:r>
              <a:rPr lang="en-US" altLang="zh-TW" dirty="0">
                <a:solidFill>
                  <a:srgbClr val="FFC000"/>
                </a:solidFill>
              </a:rPr>
              <a:t>:</a:t>
            </a:r>
            <a:r>
              <a:rPr lang="en-US" altLang="zh-TW" dirty="0" smtClean="0">
                <a:solidFill>
                  <a:srgbClr val="FFC000"/>
                </a:solidFill>
              </a:rPr>
              <a:t>FormulaR1C1(</a:t>
            </a:r>
            <a:r>
              <a:rPr lang="zh-TW" altLang="en-US" dirty="0" smtClean="0">
                <a:solidFill>
                  <a:srgbClr val="FFC000"/>
                </a:solidFill>
              </a:rPr>
              <a:t>相對位置</a:t>
            </a:r>
            <a:r>
              <a:rPr lang="en-US" altLang="zh-TW" dirty="0" smtClean="0">
                <a:solidFill>
                  <a:srgbClr val="FFC000"/>
                </a:solidFill>
              </a:rPr>
              <a:t>)=“</a:t>
            </a:r>
            <a:r>
              <a:rPr lang="zh-TW" altLang="en-US" dirty="0" smtClean="0">
                <a:solidFill>
                  <a:srgbClr val="006600"/>
                </a:solidFill>
              </a:rPr>
              <a:t>輸入儲存格的內容</a:t>
            </a:r>
            <a:r>
              <a:rPr lang="en-US" altLang="zh-TW" dirty="0" smtClean="0">
                <a:solidFill>
                  <a:srgbClr val="006600"/>
                </a:solidFill>
              </a:rPr>
              <a:t>”</a:t>
            </a:r>
          </a:p>
          <a:p>
            <a:pPr marL="0" indent="0">
              <a:buNone/>
            </a:pPr>
            <a:r>
              <a:rPr lang="zh-TW" altLang="en-US" u="sng" dirty="0" smtClean="0">
                <a:solidFill>
                  <a:srgbClr val="C00000"/>
                </a:solidFill>
              </a:rPr>
              <a:t>帶入剛剛公式</a:t>
            </a:r>
            <a:endParaRPr lang="en-US" altLang="zh-TW" u="sng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accent2">
                    <a:lumMod val="50000"/>
                  </a:schemeClr>
                </a:solidFill>
              </a:rPr>
              <a:t>ActiveCell.</a:t>
            </a:r>
            <a:r>
              <a:rPr lang="en-US" altLang="zh-TW" sz="2400" dirty="0" smtClean="0">
                <a:solidFill>
                  <a:srgbClr val="FFC000"/>
                </a:solidFill>
              </a:rPr>
              <a:t>FormulaR1C1</a:t>
            </a:r>
            <a:r>
              <a:rPr lang="en-US" altLang="zh-TW" sz="2400" dirty="0">
                <a:solidFill>
                  <a:srgbClr val="FFC000"/>
                </a:solidFill>
              </a:rPr>
              <a:t>= </a:t>
            </a:r>
            <a:r>
              <a:rPr lang="en-US" altLang="zh-TW" sz="2400" dirty="0">
                <a:solidFill>
                  <a:srgbClr val="006600"/>
                </a:solidFill>
              </a:rPr>
              <a:t>"=SUM(R[1]C[-3]:R[413]C[-3])"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語法與動作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251520" y="5044338"/>
            <a:ext cx="2292561" cy="1821100"/>
            <a:chOff x="2471327" y="5106144"/>
            <a:chExt cx="2292561" cy="182110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71327" y="5106144"/>
              <a:ext cx="1944564" cy="1821100"/>
            </a:xfrm>
            <a:prstGeom prst="rect">
              <a:avLst/>
            </a:prstGeom>
          </p:spPr>
        </p:pic>
        <p:grpSp>
          <p:nvGrpSpPr>
            <p:cNvPr id="8" name="群組 7"/>
            <p:cNvGrpSpPr/>
            <p:nvPr/>
          </p:nvGrpSpPr>
          <p:grpSpPr>
            <a:xfrm>
              <a:off x="2483768" y="5133189"/>
              <a:ext cx="2280120" cy="712145"/>
              <a:chOff x="2483768" y="5133189"/>
              <a:chExt cx="2280120" cy="712145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2527378" y="5445224"/>
                <a:ext cx="22365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2000" kern="0" dirty="0">
                    <a:solidFill>
                      <a:srgbClr val="006600"/>
                    </a:solidFill>
                    <a:latin typeface="Arial"/>
                  </a:rPr>
                  <a:t>輸入儲存格的內容</a:t>
                </a:r>
                <a:endParaRPr lang="zh-TW" altLang="en-US" sz="2000" dirty="0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2483768" y="5133189"/>
                <a:ext cx="2232248" cy="240027"/>
              </a:xfrm>
              <a:prstGeom prst="rect">
                <a:avLst/>
              </a:prstGeom>
              <a:noFill/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7875" y="5036643"/>
            <a:ext cx="2986213" cy="182657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788024" y="4653136"/>
            <a:ext cx="1152128" cy="418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004048" y="4206568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B2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84168" y="4634969"/>
            <a:ext cx="1584176" cy="418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409462" y="4216404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B414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4224" y="5002883"/>
            <a:ext cx="2677743" cy="203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17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4294967295"/>
          </p:nvPr>
        </p:nvSpPr>
        <p:spPr>
          <a:xfrm>
            <a:off x="0" y="1265882"/>
            <a:ext cx="9144000" cy="5547494"/>
          </a:xfrm>
          <a:solidFill>
            <a:srgbClr val="EBFBD4"/>
          </a:solidFill>
        </p:spPr>
        <p:txBody>
          <a:bodyPr/>
          <a:lstStyle/>
          <a:p>
            <a:r>
              <a:rPr lang="en-US" altLang="zh-TW" dirty="0" smtClean="0"/>
              <a:t>G1</a:t>
            </a:r>
            <a:r>
              <a:rPr lang="zh-TW" altLang="en-US" dirty="0"/>
              <a:t>自動運算程式碼</a:t>
            </a:r>
            <a:r>
              <a:rPr lang="zh-TW" altLang="en-US" dirty="0" smtClean="0"/>
              <a:t>依此類推</a:t>
            </a:r>
            <a:r>
              <a:rPr lang="en-US" altLang="zh-TW" dirty="0" smtClean="0"/>
              <a:t>(</a:t>
            </a:r>
            <a:r>
              <a:rPr lang="zh-TW" altLang="en-US" dirty="0" smtClean="0"/>
              <a:t>請參考前兩頁投影片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u="sng" dirty="0" smtClean="0">
                <a:solidFill>
                  <a:srgbClr val="C00000"/>
                </a:solidFill>
              </a:rPr>
              <a:t>帶入剛剛公式</a:t>
            </a:r>
            <a:endParaRPr lang="en-US" altLang="zh-TW" u="sng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u="sng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u="sng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u="sng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TW" altLang="en-US" u="sng" dirty="0">
                <a:solidFill>
                  <a:srgbClr val="C00000"/>
                </a:solidFill>
              </a:rPr>
              <a:t>對於</a:t>
            </a:r>
            <a:r>
              <a:rPr lang="en-US" altLang="zh-TW" u="sng" dirty="0">
                <a:solidFill>
                  <a:srgbClr val="C00000"/>
                </a:solidFill>
              </a:rPr>
              <a:t>G1,B2</a:t>
            </a:r>
            <a:r>
              <a:rPr lang="zh-TW" altLang="en-US" u="sng" dirty="0" smtClean="0">
                <a:solidFill>
                  <a:srgbClr val="C00000"/>
                </a:solidFill>
              </a:rPr>
              <a:t>為往右</a:t>
            </a:r>
            <a:r>
              <a:rPr lang="en-US" altLang="zh-TW" u="sng" dirty="0" smtClean="0">
                <a:solidFill>
                  <a:srgbClr val="C00000"/>
                </a:solidFill>
              </a:rPr>
              <a:t>5</a:t>
            </a:r>
            <a:r>
              <a:rPr lang="zh-TW" altLang="en-US" u="sng" dirty="0" smtClean="0">
                <a:solidFill>
                  <a:srgbClr val="C00000"/>
                </a:solidFill>
              </a:rPr>
              <a:t>欄往上</a:t>
            </a:r>
            <a:r>
              <a:rPr lang="en-US" altLang="zh-TW" u="sng" dirty="0">
                <a:solidFill>
                  <a:srgbClr val="C00000"/>
                </a:solidFill>
              </a:rPr>
              <a:t>1</a:t>
            </a:r>
            <a:r>
              <a:rPr lang="zh-TW" altLang="en-US" u="sng" dirty="0" smtClean="0">
                <a:solidFill>
                  <a:srgbClr val="C00000"/>
                </a:solidFill>
              </a:rPr>
              <a:t>列</a:t>
            </a:r>
            <a:r>
              <a:rPr lang="en-US" altLang="zh-TW" u="sng" dirty="0" smtClean="0">
                <a:solidFill>
                  <a:srgbClr val="C00000"/>
                </a:solidFill>
              </a:rPr>
              <a:t>=R[1]C[-5]</a:t>
            </a:r>
          </a:p>
          <a:p>
            <a:pPr marL="0" indent="0">
              <a:buNone/>
            </a:pPr>
            <a:r>
              <a:rPr lang="zh-TW" altLang="en-US" u="sng" dirty="0">
                <a:solidFill>
                  <a:srgbClr val="C00000"/>
                </a:solidFill>
              </a:rPr>
              <a:t>對於</a:t>
            </a:r>
            <a:r>
              <a:rPr lang="en-US" altLang="zh-TW" u="sng" dirty="0" smtClean="0">
                <a:solidFill>
                  <a:srgbClr val="C00000"/>
                </a:solidFill>
              </a:rPr>
              <a:t>G1,B414</a:t>
            </a:r>
            <a:r>
              <a:rPr lang="zh-TW" altLang="en-US" u="sng" dirty="0" smtClean="0">
                <a:solidFill>
                  <a:srgbClr val="C00000"/>
                </a:solidFill>
              </a:rPr>
              <a:t>為</a:t>
            </a:r>
            <a:r>
              <a:rPr lang="zh-TW" altLang="en-US" u="sng" dirty="0">
                <a:solidFill>
                  <a:srgbClr val="C00000"/>
                </a:solidFill>
              </a:rPr>
              <a:t>往右</a:t>
            </a:r>
            <a:r>
              <a:rPr lang="en-US" altLang="zh-TW" u="sng" dirty="0">
                <a:solidFill>
                  <a:srgbClr val="C00000"/>
                </a:solidFill>
              </a:rPr>
              <a:t>5</a:t>
            </a:r>
            <a:r>
              <a:rPr lang="zh-TW" altLang="en-US" u="sng" dirty="0">
                <a:solidFill>
                  <a:srgbClr val="C00000"/>
                </a:solidFill>
              </a:rPr>
              <a:t>欄往上</a:t>
            </a:r>
            <a:r>
              <a:rPr lang="en-US" altLang="zh-TW" u="sng" dirty="0">
                <a:solidFill>
                  <a:srgbClr val="C00000"/>
                </a:solidFill>
              </a:rPr>
              <a:t>413</a:t>
            </a:r>
            <a:r>
              <a:rPr lang="zh-TW" altLang="en-US" u="sng" dirty="0">
                <a:solidFill>
                  <a:srgbClr val="C00000"/>
                </a:solidFill>
              </a:rPr>
              <a:t>列</a:t>
            </a:r>
            <a:r>
              <a:rPr lang="en-US" altLang="zh-TW" u="sng" dirty="0">
                <a:solidFill>
                  <a:srgbClr val="C00000"/>
                </a:solidFill>
              </a:rPr>
              <a:t>=</a:t>
            </a:r>
            <a:r>
              <a:rPr lang="en-US" altLang="zh-TW" u="sng" dirty="0" smtClean="0">
                <a:solidFill>
                  <a:srgbClr val="C00000"/>
                </a:solidFill>
              </a:rPr>
              <a:t>R[413]C</a:t>
            </a:r>
            <a:r>
              <a:rPr lang="en-US" altLang="zh-TW" u="sng" dirty="0">
                <a:solidFill>
                  <a:srgbClr val="C00000"/>
                </a:solidFill>
              </a:rPr>
              <a:t>[-5]</a:t>
            </a:r>
          </a:p>
          <a:p>
            <a:pPr marL="0" indent="0">
              <a:buNone/>
            </a:pPr>
            <a:endParaRPr lang="en-US" altLang="zh-TW" u="sng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u="sng" dirty="0">
              <a:solidFill>
                <a:srgbClr val="C00000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語法與動作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544" y="2781300"/>
            <a:ext cx="9324975" cy="1295400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5508104" y="3356992"/>
            <a:ext cx="2880320" cy="719708"/>
            <a:chOff x="4788024" y="4351675"/>
            <a:chExt cx="2880320" cy="719708"/>
          </a:xfrm>
        </p:grpSpPr>
        <p:sp>
          <p:nvSpPr>
            <p:cNvPr id="16" name="矩形 15"/>
            <p:cNvSpPr/>
            <p:nvPr/>
          </p:nvSpPr>
          <p:spPr>
            <a:xfrm>
              <a:off x="4788024" y="4653136"/>
              <a:ext cx="1152128" cy="4182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004048" y="4351675"/>
              <a:ext cx="4667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B2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084168" y="4634969"/>
              <a:ext cx="1584176" cy="4182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6409462" y="4361511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B414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511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ActiveCell.FormulaR1C1 </a:t>
            </a:r>
            <a:r>
              <a:rPr lang="zh-TW" altLang="en-US" dirty="0" smtClean="0"/>
              <a:t>語法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docs.microsoft.com/zh-tw/office/vba/api/excel.range.formular1c1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docs.microsoft.com/zh-tw/office/vba/api/excel.range.formular1c1local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3195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TW" altLang="en-US" dirty="0" smtClean="0"/>
              <a:t>作業</a:t>
            </a:r>
            <a:r>
              <a:rPr lang="en-US" altLang="zh-TW" dirty="0" smtClean="0"/>
              <a:t>/</a:t>
            </a:r>
            <a:r>
              <a:rPr lang="zh-TW" altLang="en-US" dirty="0" smtClean="0"/>
              <a:t>上機考</a:t>
            </a:r>
            <a:r>
              <a:rPr lang="en-US" altLang="zh-TW" dirty="0" smtClean="0"/>
              <a:t>-</a:t>
            </a:r>
            <a:r>
              <a:rPr lang="zh-TW" altLang="en-US" dirty="0" smtClean="0"/>
              <a:t>請輸入你的名字</a:t>
            </a:r>
            <a:endParaRPr lang="zh-TW" altLang="en-US" sz="2800" dirty="0" smtClean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691218" y="2260445"/>
            <a:ext cx="8019217" cy="4216555"/>
            <a:chOff x="395536" y="332656"/>
            <a:chExt cx="8019217" cy="4216555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332656"/>
              <a:ext cx="8019217" cy="421655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963950" y="2440933"/>
              <a:ext cx="7109639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註解</a:t>
              </a:r>
              <a:r>
                <a:rPr lang="en-US" altLang="zh-TW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</a:t>
              </a:r>
              <a:r>
                <a:rPr lang="zh-TW" alt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開發者識別</a:t>
              </a:r>
              <a:endParaRPr lang="en-US" altLang="zh-TW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zh-TW" alt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不要再打老師的名字了</a:t>
              </a:r>
              <a:endPara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37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4294967295"/>
          </p:nvPr>
        </p:nvSpPr>
        <p:spPr>
          <a:xfrm>
            <a:off x="179512" y="1628800"/>
            <a:ext cx="8229600" cy="3505200"/>
          </a:xfrm>
          <a:solidFill>
            <a:srgbClr val="F6FFEC"/>
          </a:solidFill>
        </p:spPr>
        <p:txBody>
          <a:bodyPr/>
          <a:lstStyle/>
          <a:p>
            <a:r>
              <a:rPr lang="en-US" altLang="zh-TW" dirty="0">
                <a:hlinkClick r:id="rId2"/>
              </a:rPr>
              <a:t>https://github.com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zh-TW" altLang="en-US" dirty="0" smtClean="0"/>
              <a:t>請申請帳號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建議用常用之信箱</a:t>
            </a:r>
            <a:r>
              <a:rPr lang="en-US" altLang="zh-TW" dirty="0" smtClean="0"/>
              <a:t>)</a:t>
            </a:r>
            <a:r>
              <a:rPr lang="zh-TW" altLang="en-US" dirty="0" smtClean="0"/>
              <a:t>完成</a:t>
            </a:r>
            <a:r>
              <a:rPr lang="en-US" altLang="zh-TW" dirty="0" smtClean="0"/>
              <a:t>email</a:t>
            </a:r>
            <a:r>
              <a:rPr lang="zh-TW" altLang="en-US" dirty="0" smtClean="0"/>
              <a:t>認證後登入</a:t>
            </a:r>
            <a:endParaRPr lang="en-US" altLang="zh-TW" dirty="0" smtClean="0"/>
          </a:p>
          <a:p>
            <a:r>
              <a:rPr lang="zh-TW" altLang="en-US" dirty="0" smtClean="0"/>
              <a:t>首頁</a:t>
            </a:r>
            <a:r>
              <a:rPr lang="en-US" altLang="zh-TW" dirty="0" smtClean="0"/>
              <a:t>-&gt;Repositories-&gt;new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程式版控</a:t>
            </a:r>
            <a:r>
              <a:rPr lang="en-US" altLang="zh-TW" dirty="0" smtClean="0"/>
              <a:t>-GitHub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3789040"/>
            <a:ext cx="3308159" cy="253141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144" y="2984864"/>
            <a:ext cx="3285364" cy="387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TW" altLang="en-US" dirty="0" smtClean="0"/>
              <a:t>巨集修改實作篇</a:t>
            </a:r>
            <a:endParaRPr lang="zh-TW" altLang="en-US" sz="2800" dirty="0" smtClean="0"/>
          </a:p>
        </p:txBody>
      </p:sp>
      <p:sp>
        <p:nvSpPr>
          <p:cNvPr id="2" name="副標題 1"/>
          <p:cNvSpPr>
            <a:spLocks noGrp="1"/>
          </p:cNvSpPr>
          <p:nvPr>
            <p:ph idx="1"/>
          </p:nvPr>
        </p:nvSpPr>
        <p:spPr>
          <a:xfrm>
            <a:off x="107504" y="1124744"/>
            <a:ext cx="8229600" cy="4536504"/>
          </a:xfrm>
          <a:solidFill>
            <a:srgbClr val="EBFBD4"/>
          </a:solidFill>
        </p:spPr>
        <p:txBody>
          <a:bodyPr/>
          <a:lstStyle/>
          <a:p>
            <a:r>
              <a:rPr lang="zh-TW" altLang="en-US" dirty="0" smtClean="0"/>
              <a:t>請清空</a:t>
            </a:r>
            <a:r>
              <a:rPr lang="en-US" altLang="zh-TW" dirty="0" smtClean="0"/>
              <a:t>E1,G1</a:t>
            </a:r>
          </a:p>
          <a:p>
            <a:r>
              <a:rPr lang="zh-TW" altLang="en-US" dirty="0" smtClean="0"/>
              <a:t>執行之前的兩個巨集看</a:t>
            </a:r>
            <a:r>
              <a:rPr lang="zh-TW" altLang="en-US" dirty="0"/>
              <a:t>結果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3009" y="3393844"/>
            <a:ext cx="3080991" cy="342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4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TW" altLang="en-US" dirty="0" smtClean="0"/>
              <a:t>巨集修改實作篇</a:t>
            </a:r>
            <a:endParaRPr lang="zh-TW" altLang="en-US" sz="2800" dirty="0" smtClean="0"/>
          </a:p>
        </p:txBody>
      </p:sp>
      <p:sp>
        <p:nvSpPr>
          <p:cNvPr id="2" name="副標題 1"/>
          <p:cNvSpPr>
            <a:spLocks noGrp="1"/>
          </p:cNvSpPr>
          <p:nvPr>
            <p:ph idx="1"/>
          </p:nvPr>
        </p:nvSpPr>
        <p:spPr>
          <a:xfrm>
            <a:off x="107504" y="1124744"/>
            <a:ext cx="8229600" cy="4536504"/>
          </a:xfrm>
          <a:solidFill>
            <a:srgbClr val="EBFBD4"/>
          </a:solidFill>
        </p:spPr>
        <p:txBody>
          <a:bodyPr/>
          <a:lstStyle/>
          <a:p>
            <a:r>
              <a:rPr lang="zh-TW" altLang="en-US" dirty="0" smtClean="0"/>
              <a:t>若要排序</a:t>
            </a:r>
            <a:r>
              <a:rPr lang="en-US" altLang="zh-TW" dirty="0" smtClean="0"/>
              <a:t>+</a:t>
            </a:r>
            <a:r>
              <a:rPr lang="zh-TW" altLang="en-US" dirty="0" smtClean="0"/>
              <a:t>自動計算合再一起</a:t>
            </a:r>
            <a:endParaRPr lang="en-US" altLang="zh-TW" dirty="0" smtClean="0"/>
          </a:p>
          <a:p>
            <a:r>
              <a:rPr lang="zh-TW" altLang="en-US" dirty="0"/>
              <a:t>請直接將程式碼複製貼</a:t>
            </a:r>
            <a:r>
              <a:rPr lang="zh-TW" altLang="en-US" dirty="0" smtClean="0"/>
              <a:t>上</a:t>
            </a:r>
            <a:r>
              <a:rPr lang="en-US" altLang="zh-TW" dirty="0" smtClean="0"/>
              <a:t>(</a:t>
            </a:r>
            <a:r>
              <a:rPr lang="zh-TW" altLang="en-US" dirty="0" smtClean="0"/>
              <a:t>示意圖</a:t>
            </a:r>
            <a:r>
              <a:rPr lang="en-US" altLang="zh-TW" dirty="0" smtClean="0"/>
              <a:t>G1</a:t>
            </a:r>
            <a:r>
              <a:rPr lang="zh-TW" altLang="en-US" dirty="0" smtClean="0"/>
              <a:t>自動運算程式碼依此類推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58" y="2551328"/>
            <a:ext cx="4740474" cy="118344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4929168"/>
            <a:ext cx="4300264" cy="464368"/>
          </a:xfrm>
          <a:prstGeom prst="rect">
            <a:avLst/>
          </a:prstGeom>
        </p:spPr>
      </p:pic>
      <p:sp>
        <p:nvSpPr>
          <p:cNvPr id="7" name="等於 6"/>
          <p:cNvSpPr/>
          <p:nvPr/>
        </p:nvSpPr>
        <p:spPr>
          <a:xfrm>
            <a:off x="4932040" y="3789040"/>
            <a:ext cx="936104" cy="792088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加號 7"/>
          <p:cNvSpPr/>
          <p:nvPr/>
        </p:nvSpPr>
        <p:spPr>
          <a:xfrm>
            <a:off x="1979712" y="3933056"/>
            <a:ext cx="648072" cy="720080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128" y="2788293"/>
            <a:ext cx="3419872" cy="214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3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4294967295"/>
          </p:nvPr>
        </p:nvSpPr>
        <p:spPr>
          <a:xfrm>
            <a:off x="179512" y="1295400"/>
            <a:ext cx="8229600" cy="3505200"/>
          </a:xfrm>
          <a:solidFill>
            <a:srgbClr val="EBFBD4"/>
          </a:solidFill>
        </p:spPr>
        <p:txBody>
          <a:bodyPr/>
          <a:lstStyle/>
          <a:p>
            <a:r>
              <a:rPr lang="en-US" altLang="zh-TW" dirty="0" smtClean="0"/>
              <a:t>Add File-&gt;Upload </a:t>
            </a:r>
            <a:r>
              <a:rPr lang="en-US" altLang="zh-TW" dirty="0"/>
              <a:t>file-&gt; 0328git.bas</a:t>
            </a:r>
            <a:r>
              <a:rPr lang="zh-TW" altLang="en-US" dirty="0"/>
              <a:t>檔</a:t>
            </a:r>
            <a:endParaRPr lang="en-US" altLang="zh-TW" dirty="0" smtClean="0"/>
          </a:p>
          <a:p>
            <a:r>
              <a:rPr lang="zh-TW" altLang="en-US" dirty="0" smtClean="0"/>
              <a:t>上傳完檔案</a:t>
            </a:r>
            <a:r>
              <a:rPr lang="en-US" altLang="zh-TW" dirty="0" smtClean="0"/>
              <a:t>,</a:t>
            </a:r>
            <a:r>
              <a:rPr lang="zh-TW" altLang="en-US" dirty="0" smtClean="0"/>
              <a:t>輸入完資訊後</a:t>
            </a:r>
            <a:r>
              <a:rPr lang="en-US" altLang="zh-TW" dirty="0" smtClean="0"/>
              <a:t>-&gt;commit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程式版控</a:t>
            </a:r>
            <a:r>
              <a:rPr lang="en-US" altLang="zh-TW" dirty="0" smtClean="0"/>
              <a:t>-GitHub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48" y="3645024"/>
            <a:ext cx="3584545" cy="210673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6" y="3501008"/>
            <a:ext cx="4896545" cy="321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04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4294967295"/>
          </p:nvPr>
        </p:nvSpPr>
        <p:spPr>
          <a:xfrm>
            <a:off x="179512" y="1295400"/>
            <a:ext cx="8229600" cy="3505200"/>
          </a:xfrm>
          <a:solidFill>
            <a:srgbClr val="EBFBD4"/>
          </a:solidFill>
        </p:spPr>
        <p:txBody>
          <a:bodyPr/>
          <a:lstStyle/>
          <a:p>
            <a:r>
              <a:rPr lang="zh-TW" altLang="en-US" dirty="0" smtClean="0"/>
              <a:t>還有其他上傳方式</a:t>
            </a:r>
            <a:endParaRPr lang="en-US" altLang="zh-TW" dirty="0" smtClean="0"/>
          </a:p>
          <a:p>
            <a:r>
              <a:rPr lang="zh-TW" altLang="en-US" dirty="0" smtClean="0"/>
              <a:t>用</a:t>
            </a:r>
            <a:r>
              <a:rPr lang="en-US" altLang="zh-TW" dirty="0" err="1" smtClean="0"/>
              <a:t>GitBash</a:t>
            </a:r>
            <a:r>
              <a:rPr lang="en-US" altLang="zh-TW" dirty="0" smtClean="0"/>
              <a:t> command</a:t>
            </a:r>
          </a:p>
          <a:p>
            <a:r>
              <a:rPr lang="zh-TW" altLang="en-US" dirty="0" smtClean="0"/>
              <a:t>用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 </a:t>
            </a:r>
            <a:r>
              <a:rPr lang="en-US" altLang="zh-TW" dirty="0" smtClean="0"/>
              <a:t>Desktop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GitHub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20" y="908720"/>
            <a:ext cx="3390264" cy="49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6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4294967295"/>
          </p:nvPr>
        </p:nvSpPr>
        <p:spPr>
          <a:xfrm>
            <a:off x="179512" y="1295400"/>
            <a:ext cx="8229600" cy="3505200"/>
          </a:xfrm>
          <a:solidFill>
            <a:srgbClr val="EBFBD4"/>
          </a:solidFill>
        </p:spPr>
        <p:txBody>
          <a:bodyPr/>
          <a:lstStyle/>
          <a:p>
            <a:r>
              <a:rPr lang="zh-TW" altLang="en-US" dirty="0" smtClean="0"/>
              <a:t>每周作業除上傳至網路學園外</a:t>
            </a:r>
            <a:r>
              <a:rPr lang="en-US" altLang="zh-TW" dirty="0" smtClean="0"/>
              <a:t>,</a:t>
            </a:r>
            <a:r>
              <a:rPr lang="zh-TW" altLang="en-US" dirty="0" smtClean="0"/>
              <a:t>請務必下課後</a:t>
            </a:r>
            <a:r>
              <a:rPr lang="zh-TW" altLang="en-US" dirty="0" smtClean="0">
                <a:solidFill>
                  <a:srgbClr val="FF0000"/>
                </a:solidFill>
              </a:rPr>
              <a:t>任選一個</a:t>
            </a:r>
            <a:r>
              <a:rPr lang="zh-TW" altLang="en-US" dirty="0" smtClean="0"/>
              <a:t>匯出</a:t>
            </a:r>
            <a:r>
              <a:rPr lang="en-US" altLang="zh-TW" dirty="0" smtClean="0"/>
              <a:t>bas</a:t>
            </a:r>
            <a:r>
              <a:rPr lang="zh-TW" altLang="en-US" dirty="0" smtClean="0"/>
              <a:t>檔上傳至</a:t>
            </a:r>
            <a:r>
              <a:rPr lang="en-US" altLang="zh-TW" dirty="0" smtClean="0"/>
              <a:t>GitHub</a:t>
            </a:r>
          </a:p>
          <a:p>
            <a:r>
              <a:rPr lang="zh-TW" altLang="en-US" dirty="0" smtClean="0"/>
              <a:t>每周都有完成者找助教</a:t>
            </a:r>
            <a:r>
              <a:rPr lang="en-US" altLang="zh-TW" dirty="0" smtClean="0"/>
              <a:t>,</a:t>
            </a:r>
            <a:r>
              <a:rPr lang="zh-TW" altLang="en-US" dirty="0" smtClean="0"/>
              <a:t>給助教看</a:t>
            </a:r>
            <a:r>
              <a:rPr lang="en-US" altLang="zh-TW" dirty="0" smtClean="0"/>
              <a:t>GitHub</a:t>
            </a:r>
            <a:r>
              <a:rPr lang="zh-TW" altLang="en-US" dirty="0"/>
              <a:t>確實</a:t>
            </a:r>
            <a:r>
              <a:rPr lang="zh-TW" altLang="en-US" dirty="0" smtClean="0"/>
              <a:t>上傳加分</a:t>
            </a:r>
            <a:r>
              <a:rPr lang="en-US" altLang="zh-TW" dirty="0" smtClean="0"/>
              <a:t>(</a:t>
            </a:r>
            <a:r>
              <a:rPr lang="zh-TW" altLang="en-US" dirty="0" smtClean="0"/>
              <a:t>沒來上課者不予加分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GitHub</a:t>
            </a:r>
            <a:r>
              <a:rPr lang="zh-TW" altLang="en-US" dirty="0" smtClean="0"/>
              <a:t> 方便進行版控</a:t>
            </a:r>
            <a:r>
              <a:rPr lang="en-US" altLang="zh-TW" dirty="0" smtClean="0"/>
              <a:t>,</a:t>
            </a:r>
            <a:r>
              <a:rPr lang="zh-TW" altLang="en-US" dirty="0" smtClean="0"/>
              <a:t>未來你們的</a:t>
            </a:r>
            <a:r>
              <a:rPr lang="en-US" altLang="zh-TW" dirty="0" err="1" smtClean="0"/>
              <a:t>vba</a:t>
            </a:r>
            <a:r>
              <a:rPr lang="zh-TW" altLang="en-US" dirty="0" smtClean="0"/>
              <a:t>程式開發都可以放到</a:t>
            </a:r>
            <a:r>
              <a:rPr lang="en-US" altLang="zh-TW" dirty="0" err="1" smtClean="0"/>
              <a:t>github</a:t>
            </a:r>
            <a:r>
              <a:rPr lang="en-US" altLang="zh-TW" dirty="0" smtClean="0"/>
              <a:t>,</a:t>
            </a:r>
            <a:r>
              <a:rPr lang="zh-TW" altLang="en-US" dirty="0" smtClean="0"/>
              <a:t>萬一檔案遺失時可以有備份</a:t>
            </a:r>
            <a:r>
              <a:rPr lang="en-US" altLang="zh-TW" dirty="0" smtClean="0"/>
              <a:t>(</a:t>
            </a:r>
            <a:r>
              <a:rPr lang="zh-TW" altLang="en-US" dirty="0" smtClean="0"/>
              <a:t>實務專題</a:t>
            </a:r>
            <a:r>
              <a:rPr lang="en-US" altLang="zh-TW" dirty="0" smtClean="0"/>
              <a:t>/</a:t>
            </a:r>
            <a:r>
              <a:rPr lang="zh-TW" altLang="en-US" dirty="0" smtClean="0"/>
              <a:t>實習</a:t>
            </a:r>
            <a:r>
              <a:rPr lang="en-US" altLang="zh-TW" dirty="0" smtClean="0"/>
              <a:t>/</a:t>
            </a:r>
            <a:r>
              <a:rPr lang="zh-TW" altLang="en-US" dirty="0" smtClean="0"/>
              <a:t>上班必備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本課程規</a:t>
            </a:r>
            <a:r>
              <a:rPr lang="zh-TW" altLang="en-US" dirty="0"/>
              <a:t>定</a:t>
            </a:r>
          </a:p>
        </p:txBody>
      </p:sp>
    </p:spTree>
    <p:extLst>
      <p:ext uri="{BB962C8B-B14F-4D97-AF65-F5344CB8AC3E}">
        <p14:creationId xmlns:p14="http://schemas.microsoft.com/office/powerpoint/2010/main" val="348598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GitHub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 VBA</a:t>
            </a:r>
            <a:r>
              <a:rPr lang="zh-TW" altLang="en-US" dirty="0" smtClean="0"/>
              <a:t>版控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7" y="1175238"/>
            <a:ext cx="9108213" cy="55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4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work_0510">
  <a:themeElements>
    <a:clrScheme name="Radar_am_25 11">
      <a:dk1>
        <a:srgbClr val="3E3E5C"/>
      </a:dk1>
      <a:lt1>
        <a:srgbClr val="FFFFFF"/>
      </a:lt1>
      <a:dk2>
        <a:srgbClr val="666699"/>
      </a:dk2>
      <a:lt2>
        <a:srgbClr val="FFFFFF"/>
      </a:lt2>
      <a:accent1>
        <a:srgbClr val="60597B"/>
      </a:accent1>
      <a:accent2>
        <a:srgbClr val="6666FF"/>
      </a:accent2>
      <a:accent3>
        <a:srgbClr val="B8B8CA"/>
      </a:accent3>
      <a:accent4>
        <a:srgbClr val="DADADA"/>
      </a:accent4>
      <a:accent5>
        <a:srgbClr val="B6B5BF"/>
      </a:accent5>
      <a:accent6>
        <a:srgbClr val="5C5CE7"/>
      </a:accent6>
      <a:hlink>
        <a:srgbClr val="99CCFF"/>
      </a:hlink>
      <a:folHlink>
        <a:srgbClr val="FFFF99"/>
      </a:folHlink>
    </a:clrScheme>
    <a:fontScheme name="Radar_am_2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adar_am_2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ar_am_2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ar_am_2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ar_am_2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ar_am_2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ar_am_2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ar_am_2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ar_am_2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ar_am_2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ar_am_2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ar_am_2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ar_am_2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Network_0510</Template>
  <TotalTime>6147</TotalTime>
  <Words>2049</Words>
  <Application>Microsoft Office PowerPoint</Application>
  <PresentationFormat>如螢幕大小 (4:3)</PresentationFormat>
  <Paragraphs>199</Paragraphs>
  <Slides>51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7" baseType="lpstr">
      <vt:lpstr>微軟正黑體</vt:lpstr>
      <vt:lpstr>新細明體</vt:lpstr>
      <vt:lpstr>Arial</vt:lpstr>
      <vt:lpstr>Calibri</vt:lpstr>
      <vt:lpstr>Wingdings</vt:lpstr>
      <vt:lpstr>Network_0510</vt:lpstr>
      <vt:lpstr>ＶＢA_根據上周進度調整版 (沒來聽課同學請注意,此為上週沒上完之進度 投影片和Slide2重覆) 洪鈺欣 YuHsin Hung </vt:lpstr>
      <vt:lpstr>重要說明</vt:lpstr>
      <vt:lpstr>重要說明(牽涉成績)</vt:lpstr>
      <vt:lpstr>重要提醒(之後不受理)</vt:lpstr>
      <vt:lpstr>程式版控-GitHub</vt:lpstr>
      <vt:lpstr>程式版控-GitHub</vt:lpstr>
      <vt:lpstr>GitHub</vt:lpstr>
      <vt:lpstr>本課程規定</vt:lpstr>
      <vt:lpstr>GitHub &amp; VBA版控</vt:lpstr>
      <vt:lpstr>GitHub和作品重要性</vt:lpstr>
      <vt:lpstr>信任位置</vt:lpstr>
      <vt:lpstr>巨集安全性-停用所有巨集</vt:lpstr>
      <vt:lpstr>巨集封裝(必會)</vt:lpstr>
      <vt:lpstr>把巨集放置在主功能區</vt:lpstr>
      <vt:lpstr>把巨集放置在主功能區</vt:lpstr>
      <vt:lpstr>把巨集放置在主功能區</vt:lpstr>
      <vt:lpstr>把巨集放置在主功能區</vt:lpstr>
      <vt:lpstr>編輯群組名稱</vt:lpstr>
      <vt:lpstr>成果展示</vt:lpstr>
      <vt:lpstr>牛刀小試</vt:lpstr>
      <vt:lpstr>修改功能名稱與格式</vt:lpstr>
      <vt:lpstr>巨集放到視窗按鈕</vt:lpstr>
      <vt:lpstr>巨集放到視窗按鈕</vt:lpstr>
      <vt:lpstr>巨集放到視窗按鈕</vt:lpstr>
      <vt:lpstr>視窗按鈕修改</vt:lpstr>
      <vt:lpstr>成果展示</vt:lpstr>
      <vt:lpstr>牛刀小試</vt:lpstr>
      <vt:lpstr>讓巨集更加具備實用性</vt:lpstr>
      <vt:lpstr>加入按鈕</vt:lpstr>
      <vt:lpstr>按鈕指定巨集</vt:lpstr>
      <vt:lpstr>編輯按鈕</vt:lpstr>
      <vt:lpstr>牛刀小試</vt:lpstr>
      <vt:lpstr>巨集加入註解</vt:lpstr>
      <vt:lpstr>實際體驗下註解</vt:lpstr>
      <vt:lpstr>巨集加入註解</vt:lpstr>
      <vt:lpstr>註解要點</vt:lpstr>
      <vt:lpstr>註解請不要太過度</vt:lpstr>
      <vt:lpstr>開發者心態</vt:lpstr>
      <vt:lpstr>巨集程式改寫</vt:lpstr>
      <vt:lpstr>巨集修改實作篇</vt:lpstr>
      <vt:lpstr>巨集修改實作篇</vt:lpstr>
      <vt:lpstr>巨集修改實作篇</vt:lpstr>
      <vt:lpstr>巨集修改實作篇</vt:lpstr>
      <vt:lpstr>語法與步驟</vt:lpstr>
      <vt:lpstr>語法與動作</vt:lpstr>
      <vt:lpstr>語法與動作</vt:lpstr>
      <vt:lpstr>語法與動作</vt:lpstr>
      <vt:lpstr> ActiveCell.FormulaR1C1 語法</vt:lpstr>
      <vt:lpstr>作業/上機考-請輸入你的名字</vt:lpstr>
      <vt:lpstr>巨集修改實作篇</vt:lpstr>
      <vt:lpstr>巨集修改實作篇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Implementation of IoT for Cloud System in Industries-Educational IoT Case</dc:title>
  <dc:creator>yuhsinhung</dc:creator>
  <cp:lastModifiedBy>USER</cp:lastModifiedBy>
  <cp:revision>391</cp:revision>
  <dcterms:created xsi:type="dcterms:W3CDTF">2017-04-18T13:06:03Z</dcterms:created>
  <dcterms:modified xsi:type="dcterms:W3CDTF">2022-03-27T07:40:58Z</dcterms:modified>
</cp:coreProperties>
</file>